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93455" r:id="rId4"/>
  </p:sldMasterIdLst>
  <p:notesMasterIdLst>
    <p:notesMasterId r:id="rId25"/>
  </p:notesMasterIdLst>
  <p:handoutMasterIdLst>
    <p:handoutMasterId r:id="rId26"/>
  </p:handout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2">
          <p15:clr>
            <a:srgbClr val="A4A3A4"/>
          </p15:clr>
        </p15:guide>
        <p15:guide id="2" pos="1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46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57" autoAdjust="0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936" y="176"/>
      </p:cViewPr>
      <p:guideLst>
        <p:guide orient="horz" pos="1052"/>
        <p:guide pos="18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249DD-8BEA-304C-9BAE-175C76990D5F}" type="datetimeFigureOut">
              <a:rPr lang="en-US" smtClean="0"/>
              <a:t>9/3/23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067767-7DC9-0348-96FB-0ABB9D800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8887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0D8CA-93BC-3A48-AD27-E78D6C56EB24}" type="datetimeFigureOut">
              <a:rPr lang="en-US" smtClean="0"/>
              <a:t>9/3/23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FE362-A350-2949-B4EE-1DCF96A64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485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5DB4-8003-BB48-B712-7E06A20CDED6}" type="datetime1">
              <a:rPr lang="en-CA" smtClean="0"/>
              <a:t>2023-09-03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7ED5B-449C-5B42-857E-D2C3C63F5E60}" type="datetime1">
              <a:rPr lang="en-CA" smtClean="0"/>
              <a:t>2023-09-03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554FD-8390-A34A-96E2-42857EE224B2}" type="datetime1">
              <a:rPr lang="en-CA" smtClean="0"/>
              <a:t>2023-09-03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BDD6-B062-3F46-858B-F49D4E846AE3}" type="datetime1">
              <a:rPr lang="en-CA" smtClean="0"/>
              <a:t>2023-09-03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E8CF4-3557-E54C-8D7A-1DDDDF5E883C}" type="datetime1">
              <a:rPr lang="en-CA" smtClean="0"/>
              <a:t>2023-09-03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F8FBA-C267-0F40-8A02-E6A7821A291E}" type="datetime1">
              <a:rPr lang="en-CA" smtClean="0"/>
              <a:t>2023-09-03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D3A3E8-08E0-9F4D-82C2-2DB48CAAAE9E}" type="datetime1">
              <a:rPr lang="en-CA" smtClean="0"/>
              <a:t>2023-09-03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4C90-4ABE-2E41-B09E-841274E0B9B5}" type="datetime1">
              <a:rPr lang="en-CA" smtClean="0"/>
              <a:t>2023-09-03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66D2-7B85-6649-B068-976362077B25}" type="datetime1">
              <a:rPr lang="en-CA" smtClean="0"/>
              <a:t>2023-09-03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B4B7-82EE-1440-8DC8-20746879C550}" type="datetime1">
              <a:rPr lang="en-CA" smtClean="0"/>
              <a:t>2023-09-03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DE0C-0BC5-E84D-A15D-B33759DACDC1}" type="datetime1">
              <a:rPr lang="en-CA" smtClean="0"/>
              <a:t>2023-09-03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161C3-6334-5B44-B432-E408CD75785E}" type="datetime1">
              <a:rPr lang="en-CA" smtClean="0"/>
              <a:t>2023-09-03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mailto:https://www.concordia.ca/finearts/design/student-life/academic-resources.html" TargetMode="External"/><Relationship Id="rId3" Type="http://schemas.openxmlformats.org/officeDocument/2006/relationships/hyperlink" Target="http://library.concordia.ca/help/howto/mla.php" TargetMode="External"/><Relationship Id="rId7" Type="http://schemas.openxmlformats.org/officeDocument/2006/relationships/hyperlink" Target="mailto:john.latour@concordia.c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concordia.ca/students/success/learning-support/writing-assistance.html" TargetMode="External"/><Relationship Id="rId5" Type="http://schemas.openxmlformats.org/officeDocument/2006/relationships/hyperlink" Target="https://owl.english.purdue.edu/owl/resource/747/01/" TargetMode="Externa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rnmegood.ca/261/2/morris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ocs.google.com/spreadsheets/d/1UxOtq4-QRHTtR15x73ou99RmksZebQ_Ao1X-l5IFvWM/edit?usp=sharing" TargetMode="External"/><Relationship Id="rId5" Type="http://schemas.openxmlformats.org/officeDocument/2006/relationships/hyperlink" Target="https://www.youtube.com/watch?v=sazsDYOXVis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hyperlink" Target="http://images.google.ca/images?hl=en&amp;source=hp&amp;q=chair&amp;um=1&amp;ie=UTF-8&amp;sa=N&amp;tab=w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ma.org/visit/calendar/exhibitions/30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tiff"/><Relationship Id="rId5" Type="http://schemas.openxmlformats.org/officeDocument/2006/relationships/hyperlink" Target="http://www.youtube.com/watch?v=XhgQbuxqSyg" TargetMode="Externa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rnmegood.ca/261/x/presentation.pptx" TargetMode="External"/><Relationship Id="rId7" Type="http://schemas.openxmlformats.org/officeDocument/2006/relationships/hyperlink" Target="mailto:ta@learnmegood.ca?subject=DART%2026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christopher.moore@concordia.ca?subject=DART%20261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://www.learnmegood.c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in-graphi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4714" y="5714510"/>
            <a:ext cx="3762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F4623"/>
                </a:solidFill>
              </a:rPr>
              <a:t>WEEK 1 </a:t>
            </a:r>
          </a:p>
        </p:txBody>
      </p:sp>
    </p:spTree>
    <p:extLst>
      <p:ext uri="{BB962C8B-B14F-4D97-AF65-F5344CB8AC3E}">
        <p14:creationId xmlns:p14="http://schemas.microsoft.com/office/powerpoint/2010/main" val="4052007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10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1: welcome to dart 261</a:t>
            </a:r>
            <a:r>
              <a:rPr lang="en-US" dirty="0">
                <a:solidFill>
                  <a:srgbClr val="376092"/>
                </a:solidFill>
              </a:rPr>
              <a:t>!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Rules, Rules, Rules!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Other Requirements: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Notebook + writing implement(s); USB drive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Intelligence, personality, thoughtfulness, and opinions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Attendance: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In general, 3 absences constitutes an automatic failure (Department policy)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Notify me if you are sick or there are extenuating circumstances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Participation: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Contribution to discussions, helpfulness, provision of relevant resources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Overall </a:t>
            </a:r>
            <a:r>
              <a:rPr lang="en-US" sz="1400" dirty="0" err="1">
                <a:solidFill>
                  <a:srgbClr val="376092"/>
                </a:solidFill>
              </a:rPr>
              <a:t>demeanour</a:t>
            </a:r>
            <a:r>
              <a:rPr lang="en-US" sz="1400" dirty="0">
                <a:solidFill>
                  <a:srgbClr val="376092"/>
                </a:solidFill>
              </a:rPr>
              <a:t>, professionalism, and decorum 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+Emails: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Please format subject titles accordingly; include course number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Example: </a:t>
            </a:r>
            <a:r>
              <a:rPr lang="en-US" sz="1400" b="1" i="1" dirty="0">
                <a:solidFill>
                  <a:srgbClr val="376092"/>
                </a:solidFill>
              </a:rPr>
              <a:t>DART 261: Assignment 2 Draft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Assignments: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Completed at beginning of class; be prepared to discuss and critique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Submitted to Moodle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Specific requirements will be detailed in assignment guidelines and in-class sessions</a:t>
            </a:r>
            <a:endParaRPr lang="en-US" sz="1400" b="1" i="1" dirty="0">
              <a:solidFill>
                <a:srgbClr val="3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15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11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1: welcome to dart 261</a:t>
            </a:r>
            <a:r>
              <a:rPr lang="en-US" dirty="0">
                <a:solidFill>
                  <a:srgbClr val="376092"/>
                </a:solidFill>
              </a:rPr>
              <a:t>!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Rules, Rules, Rules!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Academic Integrity and Copyright: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All sources must be properly documented (audio, visual, written, etc.)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Suggestion: use MLA style guide for citations (just be consistent)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You are required to disclose any materials which are copyright protected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Use of AI is generally prohibited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Under certain circumstances it may be used if fully credited (best to check with instructor first)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Misrepresentation is a serious offense, which could result in disciplinary action, including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University expulsion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Assistance is available through the Writing Centre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John </a:t>
            </a:r>
            <a:r>
              <a:rPr lang="en-US" sz="1400" dirty="0" err="1">
                <a:solidFill>
                  <a:srgbClr val="376092"/>
                </a:solidFill>
              </a:rPr>
              <a:t>Latour</a:t>
            </a:r>
            <a:r>
              <a:rPr lang="en-US" sz="1400" dirty="0">
                <a:solidFill>
                  <a:srgbClr val="376092"/>
                </a:solidFill>
              </a:rPr>
              <a:t> (Fine Arts Librarian) is also available to assist with research assignments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Late Policy</a:t>
            </a:r>
            <a:r>
              <a:rPr lang="en-US" sz="1400" b="1" dirty="0">
                <a:solidFill>
                  <a:srgbClr val="376092"/>
                </a:solidFill>
              </a:rPr>
              <a:t>: -5% per day </a:t>
            </a:r>
            <a:r>
              <a:rPr lang="en-US" sz="1400" dirty="0">
                <a:solidFill>
                  <a:srgbClr val="376092"/>
                </a:solidFill>
              </a:rPr>
              <a:t>(contact ahead of due date, if problems arise)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Personal Security: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Every student has an equal right to learn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University policy forbids harassment or intimidation based on gender, ethnicity,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sexual orientation or any other forms of intolerance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Department Syllabus: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Standardized codes of conduct and academic regulations applicable to all DART/CART courses</a:t>
            </a:r>
          </a:p>
          <a:p>
            <a:endParaRPr lang="en-US" sz="1400" dirty="0">
              <a:solidFill>
                <a:srgbClr val="376092"/>
              </a:solidFill>
            </a:endParaRPr>
          </a:p>
        </p:txBody>
      </p:sp>
      <p:pic>
        <p:nvPicPr>
          <p:cNvPr id="14" name="Picture 1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581" y="1809162"/>
            <a:ext cx="287999" cy="287999"/>
          </a:xfrm>
          <a:prstGeom prst="rect">
            <a:avLst/>
          </a:prstGeom>
        </p:spPr>
      </p:pic>
      <p:pic>
        <p:nvPicPr>
          <p:cNvPr id="15" name="Picture 14">
            <a:hlinkClick r:id="rId5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659" y="1814514"/>
            <a:ext cx="287999" cy="287999"/>
          </a:xfrm>
          <a:prstGeom prst="rect">
            <a:avLst/>
          </a:prstGeom>
        </p:spPr>
      </p:pic>
      <p:pic>
        <p:nvPicPr>
          <p:cNvPr id="16" name="Picture 15">
            <a:hlinkClick r:id="rId6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379" y="3118293"/>
            <a:ext cx="287999" cy="287999"/>
          </a:xfrm>
          <a:prstGeom prst="rect">
            <a:avLst/>
          </a:prstGeom>
        </p:spPr>
      </p:pic>
      <p:pic>
        <p:nvPicPr>
          <p:cNvPr id="17" name="Picture 16">
            <a:hlinkClick r:id="rId7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731" y="3350901"/>
            <a:ext cx="287999" cy="287999"/>
          </a:xfrm>
          <a:prstGeom prst="rect">
            <a:avLst/>
          </a:prstGeom>
        </p:spPr>
      </p:pic>
      <p:pic>
        <p:nvPicPr>
          <p:cNvPr id="3" name="Picture 2">
            <a:hlinkClick r:id="rId8"/>
            <a:extLst>
              <a:ext uri="{FF2B5EF4-FFF2-40B4-BE49-F238E27FC236}">
                <a16:creationId xmlns:a16="http://schemas.microsoft.com/office/drawing/2014/main" id="{9C860C5C-0E2E-4ADC-C25C-C964D41799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525" y="5277674"/>
            <a:ext cx="287999" cy="2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080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12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1: welcome to dart 261</a:t>
            </a:r>
            <a:r>
              <a:rPr lang="en-US" dirty="0">
                <a:solidFill>
                  <a:srgbClr val="376092"/>
                </a:solidFill>
              </a:rPr>
              <a:t>!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5262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Rules, Rules, Rules!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Evaluation: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+ 15% Readings / Participation / Attendance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+ 15% Reflective Summaries (three, each worth 5%)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+ 70% Major Assignment (two parts)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+ 30% Research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+ 40% Integration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Overview of Weekly Expectations: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Readings / websites / video screenings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Links for weekly materials at the end of the course outline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Reflective Summaries: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Every three weeks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Select artifact to illustrate or contradict salient concept/theme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Tutorials Section AA: </a:t>
            </a:r>
            <a:r>
              <a:rPr lang="en-US" sz="1400" b="1" dirty="0">
                <a:solidFill>
                  <a:srgbClr val="376092"/>
                </a:solidFill>
              </a:rPr>
              <a:t>Tuesdays 11:00-12:00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Tutorials Section BA: </a:t>
            </a:r>
            <a:r>
              <a:rPr lang="en-US" sz="1400" b="1" dirty="0">
                <a:solidFill>
                  <a:srgbClr val="376092"/>
                </a:solidFill>
              </a:rPr>
              <a:t>Tuesdays 15:30-16:30              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+ Unless otherwise noted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Overview of Major Assignment: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Two parts: Research and Integration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"Real world" study, plus scholarly/academic research</a:t>
            </a:r>
          </a:p>
          <a:p>
            <a:endParaRPr lang="en-US" sz="1400" b="1" i="1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Case Study: Common Artifacts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You will become anthropologists of the everyday</a:t>
            </a:r>
          </a:p>
        </p:txBody>
      </p:sp>
    </p:spTree>
    <p:extLst>
      <p:ext uri="{BB962C8B-B14F-4D97-AF65-F5344CB8AC3E}">
        <p14:creationId xmlns:p14="http://schemas.microsoft.com/office/powerpoint/2010/main" val="495401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13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1: welcome to dart 261</a:t>
            </a:r>
            <a:r>
              <a:rPr lang="en-US" dirty="0">
                <a:solidFill>
                  <a:srgbClr val="376092"/>
                </a:solidFill>
              </a:rPr>
              <a:t>!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Everything is "Hunky-Dory" (A Case Study)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+ 1872: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Who is this man?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Why is he dressed this way?</a:t>
            </a:r>
            <a:endParaRPr lang="en-US" sz="1400" b="1" i="1" dirty="0">
              <a:solidFill>
                <a:srgbClr val="37609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0467" y="1115427"/>
            <a:ext cx="3031637" cy="565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910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14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1: welcome to dart 261</a:t>
            </a:r>
            <a:r>
              <a:rPr lang="en-US" dirty="0">
                <a:solidFill>
                  <a:srgbClr val="376092"/>
                </a:solidFill>
              </a:rPr>
              <a:t>!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5047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Everything is "Hunky-Dory" (A Case Study)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U.S. Commodore Matthew Perry opened up trade with Japan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in 1850s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Frequent trips between countries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Two stories: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"Honcho-</a:t>
            </a:r>
            <a:r>
              <a:rPr lang="en-US" sz="1400" dirty="0" err="1">
                <a:solidFill>
                  <a:srgbClr val="376092"/>
                </a:solidFill>
              </a:rPr>
              <a:t>dori</a:t>
            </a:r>
            <a:r>
              <a:rPr lang="en-US" sz="1400" dirty="0">
                <a:solidFill>
                  <a:srgbClr val="376092"/>
                </a:solidFill>
              </a:rPr>
              <a:t>": Japanese term for main street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U.S. soldiers stationed in Japan knew term "hunky"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(safe or strong), and were likely familiar with the word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"</a:t>
            </a:r>
            <a:r>
              <a:rPr lang="en-US" sz="1400" dirty="0" err="1">
                <a:solidFill>
                  <a:srgbClr val="376092"/>
                </a:solidFill>
              </a:rPr>
              <a:t>dori</a:t>
            </a:r>
            <a:r>
              <a:rPr lang="en-US" sz="1400" dirty="0">
                <a:solidFill>
                  <a:srgbClr val="376092"/>
                </a:solidFill>
              </a:rPr>
              <a:t>" (Japanese for "road")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Allusion to "easy street" or "easy virtue"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"</a:t>
            </a:r>
            <a:r>
              <a:rPr lang="en-US" sz="1400" dirty="0" err="1">
                <a:solidFill>
                  <a:srgbClr val="376092"/>
                </a:solidFill>
              </a:rPr>
              <a:t>Hunkidori</a:t>
            </a:r>
            <a:r>
              <a:rPr lang="en-US" sz="1400" dirty="0">
                <a:solidFill>
                  <a:srgbClr val="376092"/>
                </a:solidFill>
              </a:rPr>
              <a:t>": translates loosely to "superlatively good"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Also, the name of a street and bazaar in </a:t>
            </a:r>
            <a:r>
              <a:rPr lang="en-US" sz="1400" dirty="0" err="1">
                <a:solidFill>
                  <a:srgbClr val="376092"/>
                </a:solidFill>
              </a:rPr>
              <a:t>Yeddo</a:t>
            </a:r>
            <a:r>
              <a:rPr lang="en-US" sz="1400" dirty="0">
                <a:solidFill>
                  <a:srgbClr val="376092"/>
                </a:solidFill>
              </a:rPr>
              <a:t> (Tokyo)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Because of increasing trade/travel, the term began to be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adopted in the West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Location of safety, familiarity for Western visitors/military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Beginning of colonization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Meiji Restoration (1868): Japan no longer under protectionist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rule of Tokugawa </a:t>
            </a:r>
            <a:r>
              <a:rPr lang="en-US" sz="1400" dirty="0" err="1">
                <a:solidFill>
                  <a:srgbClr val="376092"/>
                </a:solidFill>
              </a:rPr>
              <a:t>Shogunate</a:t>
            </a:r>
            <a:r>
              <a:rPr lang="en-US" sz="1400" dirty="0">
                <a:solidFill>
                  <a:srgbClr val="376092"/>
                </a:solidFill>
              </a:rPr>
              <a:t>                                                          + Matthew Perry (ca. 1850s)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Last pre-modern feudal military government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Rise of tourist industry and trade </a:t>
            </a:r>
            <a:endParaRPr lang="en-US" sz="1400" b="1" i="1" dirty="0">
              <a:solidFill>
                <a:srgbClr val="37609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3948" y="1042745"/>
            <a:ext cx="28829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850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15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1: welcome to dart 261</a:t>
            </a:r>
            <a:r>
              <a:rPr lang="en-US" dirty="0">
                <a:solidFill>
                  <a:srgbClr val="376092"/>
                </a:solidFill>
              </a:rPr>
              <a:t>!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Cultural Cross-Dressing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Carte de </a:t>
            </a:r>
            <a:r>
              <a:rPr lang="en-US" sz="1400" dirty="0" err="1">
                <a:solidFill>
                  <a:srgbClr val="376092"/>
                </a:solidFill>
              </a:rPr>
              <a:t>Visite</a:t>
            </a:r>
            <a:r>
              <a:rPr lang="en-US" sz="1400" dirty="0">
                <a:solidFill>
                  <a:srgbClr val="376092"/>
                </a:solidFill>
              </a:rPr>
              <a:t>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Early form of postcards/calling cards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American and European photographers established studios in Japan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Geared towards Western tourist market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Despite period of modernization/industrialization (Enlightenment?), visitors dressed in "exotic"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costumes of previous eras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The realism and newness of photography legitimized the "authenticity" of the image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Presented as contemporary documentation</a:t>
            </a:r>
            <a:endParaRPr lang="en-US" sz="1400" b="1" i="1" dirty="0">
              <a:solidFill>
                <a:srgbClr val="37609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24" y="3369178"/>
            <a:ext cx="2256504" cy="3356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0732" y="3369178"/>
            <a:ext cx="2356937" cy="33522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2799" y="3369722"/>
            <a:ext cx="2370890" cy="334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691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16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1: welcome to dart 261</a:t>
            </a:r>
            <a:r>
              <a:rPr lang="en-US" dirty="0">
                <a:solidFill>
                  <a:srgbClr val="376092"/>
                </a:solidFill>
              </a:rPr>
              <a:t>!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Cultural Cross-Dressing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                                                                                                                                + Charles A. Longfellow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                                                                                                                       (1872)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                                                                                                                            + "Japan craze" </a:t>
            </a:r>
            <a:endParaRPr lang="en-US" sz="1400" b="1" i="1" dirty="0">
              <a:solidFill>
                <a:srgbClr val="37609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512" y="1581396"/>
            <a:ext cx="8141383" cy="497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870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17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1: welcome to dart 261</a:t>
            </a:r>
            <a:r>
              <a:rPr lang="en-US" dirty="0">
                <a:solidFill>
                  <a:srgbClr val="376092"/>
                </a:solidFill>
              </a:rPr>
              <a:t>!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The Birth of Commercial Photography: W.E.L. Keeling Tourists’ Guide</a:t>
            </a:r>
            <a:endParaRPr lang="en-US" sz="1400" b="1" i="1" dirty="0">
              <a:solidFill>
                <a:srgbClr val="37609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568" y="1417471"/>
            <a:ext cx="7759214" cy="530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426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18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1: welcome to dart 261</a:t>
            </a:r>
            <a:r>
              <a:rPr lang="en-US" dirty="0">
                <a:solidFill>
                  <a:srgbClr val="376092"/>
                </a:solidFill>
              </a:rPr>
              <a:t>!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5047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Inter-Cultural Exchange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In Meiji era, wealthy Japanese citizens explored Western forms of dress, as well: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K. Ogawa, </a:t>
            </a:r>
            <a:r>
              <a:rPr lang="en-US" sz="1400" i="1" dirty="0">
                <a:solidFill>
                  <a:srgbClr val="376092"/>
                </a:solidFill>
              </a:rPr>
              <a:t>Japanese Man in Formal Attire </a:t>
            </a:r>
            <a:r>
              <a:rPr lang="en-US" sz="1400" dirty="0">
                <a:solidFill>
                  <a:srgbClr val="376092"/>
                </a:solidFill>
              </a:rPr>
              <a:t>(1890s) / Emperor Mutsuhito and Empress </a:t>
            </a:r>
            <a:r>
              <a:rPr lang="en-US" sz="1400" dirty="0" err="1">
                <a:solidFill>
                  <a:srgbClr val="376092"/>
                </a:solidFill>
              </a:rPr>
              <a:t>Shoken</a:t>
            </a:r>
            <a:r>
              <a:rPr lang="en-US" sz="1400" dirty="0">
                <a:solidFill>
                  <a:srgbClr val="376092"/>
                </a:solidFill>
              </a:rPr>
              <a:t> (1900)</a:t>
            </a:r>
            <a:endParaRPr lang="en-US" sz="1400" b="1" i="1" dirty="0">
              <a:solidFill>
                <a:srgbClr val="37609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436" y="1448089"/>
            <a:ext cx="8539544" cy="415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947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19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1: welcome to dart 261</a:t>
            </a:r>
            <a:r>
              <a:rPr lang="en-US" dirty="0">
                <a:solidFill>
                  <a:srgbClr val="376092"/>
                </a:solidFill>
              </a:rPr>
              <a:t>!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Inter-Cultural Exchange (What Does it All Mean?)</a:t>
            </a:r>
            <a:endParaRPr lang="en-US" sz="1400" b="1" i="1" dirty="0">
              <a:solidFill>
                <a:srgbClr val="37609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345" y="1377011"/>
            <a:ext cx="8276602" cy="509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452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2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1: welcome to dart 261</a:t>
            </a:r>
            <a:r>
              <a:rPr lang="en-US" dirty="0">
                <a:solidFill>
                  <a:srgbClr val="376092"/>
                </a:solidFill>
              </a:rPr>
              <a:t>!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Who are You?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     + Christopher Moore, Associate Professor [call me Chris!]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Introduction/Biography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     + Ontario College of Art and Design [Communication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Design - Illustration]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Nova Scotia College of Art and Design [MFA - Design]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Freelance Illustration and Design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     + Simon Fraser University, Vancouver [School of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Interactive Arts and Technology]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University of </a:t>
            </a:r>
            <a:r>
              <a:rPr lang="en-US" sz="1400" dirty="0" err="1">
                <a:solidFill>
                  <a:srgbClr val="376092"/>
                </a:solidFill>
              </a:rPr>
              <a:t>Lethbridge</a:t>
            </a:r>
            <a:r>
              <a:rPr lang="en-US" sz="1400" dirty="0">
                <a:solidFill>
                  <a:srgbClr val="376092"/>
                </a:solidFill>
              </a:rPr>
              <a:t> [Chair, New Media]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Current Research and Creative Practice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     + </a:t>
            </a:r>
            <a:r>
              <a:rPr lang="en-US" sz="1400" dirty="0" err="1">
                <a:solidFill>
                  <a:srgbClr val="376092"/>
                </a:solidFill>
              </a:rPr>
              <a:t>Humour</a:t>
            </a:r>
            <a:r>
              <a:rPr lang="en-US" sz="1400" dirty="0">
                <a:solidFill>
                  <a:srgbClr val="376092"/>
                </a:solidFill>
              </a:rPr>
              <a:t> and art activism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Speculative play / design fictions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Contemporary souvenir and tourist culture  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Teaching Assistants: Patrizio </a:t>
            </a:r>
            <a:r>
              <a:rPr lang="en-US" sz="1400" dirty="0" err="1">
                <a:solidFill>
                  <a:srgbClr val="376092"/>
                </a:solidFill>
              </a:rPr>
              <a:t>McLelland</a:t>
            </a:r>
            <a:r>
              <a:rPr lang="en-US" sz="1400" dirty="0">
                <a:solidFill>
                  <a:srgbClr val="376092"/>
                </a:solidFill>
              </a:rPr>
              <a:t>, Emily Bain   </a:t>
            </a:r>
            <a:br>
              <a:rPr lang="en-US" sz="1400" dirty="0">
                <a:solidFill>
                  <a:srgbClr val="376092"/>
                </a:solidFill>
              </a:rPr>
            </a:br>
            <a:endParaRPr lang="en-US" sz="1400" dirty="0">
              <a:solidFill>
                <a:srgbClr val="37609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8292" y="1498585"/>
            <a:ext cx="3829225" cy="364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505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20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1: welcome to dart 261</a:t>
            </a:r>
            <a:r>
              <a:rPr lang="en-US" dirty="0">
                <a:solidFill>
                  <a:srgbClr val="376092"/>
                </a:solidFill>
              </a:rPr>
              <a:t>!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Ready, Set, Go!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Tutorials Today: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Getting to know you...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AA: Tuesday 11:00-12:00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BA: Tuesday 15:30-16:30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For Next Week: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Read: "William Morris--Art and Idealism" (PDF)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View short video: </a:t>
            </a:r>
            <a:r>
              <a:rPr lang="en-US" sz="1400" i="1" dirty="0">
                <a:solidFill>
                  <a:srgbClr val="376092"/>
                </a:solidFill>
              </a:rPr>
              <a:t>Hector </a:t>
            </a:r>
            <a:r>
              <a:rPr lang="en-US" sz="1400" i="1" dirty="0" err="1">
                <a:solidFill>
                  <a:srgbClr val="376092"/>
                </a:solidFill>
              </a:rPr>
              <a:t>Guimard</a:t>
            </a:r>
            <a:r>
              <a:rPr lang="en-US" sz="1400" i="1" dirty="0">
                <a:solidFill>
                  <a:srgbClr val="376092"/>
                </a:solidFill>
              </a:rPr>
              <a:t>, </a:t>
            </a:r>
            <a:r>
              <a:rPr lang="en-US" sz="1400" i="1" dirty="0" err="1">
                <a:solidFill>
                  <a:srgbClr val="376092"/>
                </a:solidFill>
              </a:rPr>
              <a:t>Cité</a:t>
            </a:r>
            <a:r>
              <a:rPr lang="en-US" sz="1400" i="1" dirty="0">
                <a:solidFill>
                  <a:srgbClr val="376092"/>
                </a:solidFill>
              </a:rPr>
              <a:t> entrance, Paris </a:t>
            </a:r>
            <a:r>
              <a:rPr lang="en-US" sz="1400" i="1" dirty="0" err="1">
                <a:solidFill>
                  <a:srgbClr val="376092"/>
                </a:solidFill>
              </a:rPr>
              <a:t>Métropolitan</a:t>
            </a:r>
            <a:r>
              <a:rPr lang="en-US" sz="1400" i="1" dirty="0">
                <a:solidFill>
                  <a:srgbClr val="376092"/>
                </a:solidFill>
              </a:rPr>
              <a:t>, c.1900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Review PowerPoint presentation for week 2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Social: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Participate in welcome events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Get to know your peers - you will be spending a lot of time with them!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Speed Greeting Sign-Up (Voluntary):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Wednesday/Thursday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Edutainment: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</a:t>
            </a:r>
            <a:r>
              <a:rPr lang="en-US" sz="1400" i="1" dirty="0" err="1">
                <a:solidFill>
                  <a:srgbClr val="376092"/>
                </a:solidFill>
              </a:rPr>
              <a:t>Cunk</a:t>
            </a:r>
            <a:r>
              <a:rPr lang="en-US" sz="1400" i="1" dirty="0">
                <a:solidFill>
                  <a:srgbClr val="376092"/>
                </a:solidFill>
              </a:rPr>
              <a:t> on Earth </a:t>
            </a:r>
            <a:r>
              <a:rPr lang="en-US" sz="1400" dirty="0">
                <a:solidFill>
                  <a:srgbClr val="376092"/>
                </a:solidFill>
              </a:rPr>
              <a:t>– Episode 4 “Rise of the Machines” (Netflix)</a:t>
            </a:r>
          </a:p>
        </p:txBody>
      </p:sp>
      <p:pic>
        <p:nvPicPr>
          <p:cNvPr id="12" name="Picture 1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601" y="2499566"/>
            <a:ext cx="288000" cy="288000"/>
          </a:xfrm>
          <a:prstGeom prst="rect">
            <a:avLst/>
          </a:prstGeom>
        </p:spPr>
      </p:pic>
      <p:pic>
        <p:nvPicPr>
          <p:cNvPr id="13" name="Picture 12">
            <a:hlinkClick r:id="rId5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916" y="2710805"/>
            <a:ext cx="287999" cy="287999"/>
          </a:xfrm>
          <a:prstGeom prst="rect">
            <a:avLst/>
          </a:prstGeom>
        </p:spPr>
      </p:pic>
      <p:pic>
        <p:nvPicPr>
          <p:cNvPr id="3" name="Picture 2">
            <a:hlinkClick r:id="rId6"/>
            <a:extLst>
              <a:ext uri="{FF2B5EF4-FFF2-40B4-BE49-F238E27FC236}">
                <a16:creationId xmlns:a16="http://schemas.microsoft.com/office/drawing/2014/main" id="{D22477ED-18A7-4C6A-B923-018954A3B9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146" y="4202144"/>
            <a:ext cx="287999" cy="2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1536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3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1: welcome to dart 261</a:t>
            </a:r>
            <a:r>
              <a:rPr lang="en-US" dirty="0">
                <a:solidFill>
                  <a:srgbClr val="376092"/>
                </a:solidFill>
              </a:rPr>
              <a:t>!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Design is Ordinary: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“Culture is ordinary: that is the first fact. Every human society has its own shape, its own purposes, its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own meanings. Every human society expresses these, in institutions, and in arts and learning. The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making of a society is the finding of common meanings and directions, and in its growth is an active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debate and amendment under the pressures of experience, contact, and discovery, writing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themselves into the land. The growing society is there, yet it is also made and remade in every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individual mind.”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—Raymond Williams, “Culture is Ordinary” (1958)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The interactions between people, objects, and imagery form the basis of personal and social identity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Culture is "made and remade" in the popular realm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Design artifacts and experiences weave complex narratives that connect politics, religion, ethics, and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cultural histories into aesthetic concerns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04342"/>
            <a:ext cx="9144000" cy="211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805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4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1: welcome to dart 261</a:t>
            </a:r>
            <a:r>
              <a:rPr lang="en-US" dirty="0">
                <a:solidFill>
                  <a:srgbClr val="376092"/>
                </a:solidFill>
              </a:rPr>
              <a:t>!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Design is a Lifecycle: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“I don’t really call design problem-solving anymore because I think that we’ve solved all of the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problems. It’s beyond that. You could always argue that there are “problems.” But if you make a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chair that’s uncomfortable, you should be shut down. Ever since the advent of computer-aided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machinery, we’re not making that many advances in the physical production world. There are no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excuses to put out a bad product anymore.”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—</a:t>
            </a:r>
            <a:r>
              <a:rPr lang="en-US" sz="1400" dirty="0" err="1">
                <a:solidFill>
                  <a:srgbClr val="376092"/>
                </a:solidFill>
              </a:rPr>
              <a:t>Karim</a:t>
            </a:r>
            <a:r>
              <a:rPr lang="en-US" sz="1400" dirty="0">
                <a:solidFill>
                  <a:srgbClr val="376092"/>
                </a:solidFill>
              </a:rPr>
              <a:t> Rashid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So, what purpose does design serve if all “practical” problems have already been solved?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We must reconsider design as the conception, creation, production and utilization of cultural artifacts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How do they reflect and activate the society to which they belong?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277" y="3850234"/>
            <a:ext cx="7212932" cy="2942262"/>
          </a:xfrm>
          <a:prstGeom prst="rect">
            <a:avLst/>
          </a:prstGeom>
        </p:spPr>
      </p:pic>
      <p:pic>
        <p:nvPicPr>
          <p:cNvPr id="10" name="Picture 9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728" y="3959886"/>
            <a:ext cx="287999" cy="2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163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5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1: welcome to dart 261</a:t>
            </a:r>
            <a:r>
              <a:rPr lang="en-US" dirty="0">
                <a:solidFill>
                  <a:srgbClr val="376092"/>
                </a:solidFill>
              </a:rPr>
              <a:t>!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Design is Significant: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“The tricky part of design is that we’re perpetually revisiting the archetype. Sometimes we need to do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away with the archetype. Or ask, “Do we need to add that product category?” Originality is also a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way to change the product landscape, to become the catalyst for change and inspiration.”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—</a:t>
            </a:r>
            <a:r>
              <a:rPr lang="en-US" sz="1400" dirty="0" err="1">
                <a:solidFill>
                  <a:srgbClr val="376092"/>
                </a:solidFill>
              </a:rPr>
              <a:t>Karim</a:t>
            </a:r>
            <a:r>
              <a:rPr lang="en-US" sz="1400" dirty="0">
                <a:solidFill>
                  <a:srgbClr val="376092"/>
                </a:solidFill>
              </a:rPr>
              <a:t> Rashid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We must acknowledge that all things designed by humans are worthy of attention—not just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monumental or canonical designs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+ We will examine the potential of the artifact as a pivotal basis for discovery and interpretation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History is told through the residue and artifacts of cultural production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Artifacts are not neutral—replete with narrative and social resonance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50" y="3795166"/>
            <a:ext cx="7660105" cy="2969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656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6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1: welcome to dart 261</a:t>
            </a:r>
            <a:r>
              <a:rPr lang="en-US" dirty="0">
                <a:solidFill>
                  <a:srgbClr val="376092"/>
                </a:solidFill>
              </a:rPr>
              <a:t>!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Ron Arad, "No Discipline" (Museum of Modern Art, New York)</a:t>
            </a:r>
          </a:p>
        </p:txBody>
      </p:sp>
      <p:pic>
        <p:nvPicPr>
          <p:cNvPr id="10" name="Picture 9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774" y="1008466"/>
            <a:ext cx="287999" cy="287999"/>
          </a:xfrm>
          <a:prstGeom prst="rect">
            <a:avLst/>
          </a:prstGeom>
        </p:spPr>
      </p:pic>
      <p:pic>
        <p:nvPicPr>
          <p:cNvPr id="11" name="Picture 10">
            <a:hlinkClick r:id="rId5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0796" y="1009627"/>
            <a:ext cx="287999" cy="287999"/>
          </a:xfrm>
          <a:prstGeom prst="rect">
            <a:avLst/>
          </a:prstGeom>
        </p:spPr>
      </p:pic>
      <p:pic>
        <p:nvPicPr>
          <p:cNvPr id="3" name="Picture 2" descr="cool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64" y="1403548"/>
            <a:ext cx="7299158" cy="522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023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7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1: welcome to dart 261</a:t>
            </a:r>
            <a:r>
              <a:rPr lang="en-US" dirty="0">
                <a:solidFill>
                  <a:srgbClr val="376092"/>
                </a:solidFill>
              </a:rPr>
              <a:t>!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5693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Course Overview + General Objectives: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We will consider design as a subset of material culture studies: 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     + It intersects with many disciplinary areas: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Cognitive science, anthropology, sociology, media studies, and semiotics (among others)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Your design education in DART 261 (and Concordia, in general)  will address: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     + The broad strokes of design history—the influential (Henry Ford’s assembly line), sustainable 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(Dixon’s 2nd Cycle project with </a:t>
            </a:r>
            <a:r>
              <a:rPr lang="en-US" sz="1400" dirty="0" err="1">
                <a:solidFill>
                  <a:srgbClr val="376092"/>
                </a:solidFill>
              </a:rPr>
              <a:t>Artek</a:t>
            </a:r>
            <a:r>
              <a:rPr lang="en-US" sz="1400" dirty="0">
                <a:solidFill>
                  <a:srgbClr val="376092"/>
                </a:solidFill>
              </a:rPr>
              <a:t>), beautiful (</a:t>
            </a:r>
            <a:r>
              <a:rPr lang="en-US" sz="1400" dirty="0" err="1">
                <a:solidFill>
                  <a:srgbClr val="376092"/>
                </a:solidFill>
              </a:rPr>
              <a:t>Guimard’s</a:t>
            </a:r>
            <a:r>
              <a:rPr lang="en-US" sz="1400" dirty="0">
                <a:solidFill>
                  <a:srgbClr val="376092"/>
                </a:solidFill>
              </a:rPr>
              <a:t> Paris Metro entrances),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propagandistic (</a:t>
            </a:r>
            <a:r>
              <a:rPr lang="en-US" sz="1400" dirty="0" err="1">
                <a:solidFill>
                  <a:srgbClr val="376092"/>
                </a:solidFill>
              </a:rPr>
              <a:t>Stepanova’s</a:t>
            </a:r>
            <a:r>
              <a:rPr lang="en-US" sz="1400" dirty="0">
                <a:solidFill>
                  <a:srgbClr val="376092"/>
                </a:solidFill>
              </a:rPr>
              <a:t> athletic clothing design), modern (</a:t>
            </a:r>
            <a:r>
              <a:rPr lang="en-US" sz="1400" dirty="0" err="1">
                <a:solidFill>
                  <a:srgbClr val="376092"/>
                </a:solidFill>
              </a:rPr>
              <a:t>Miedinger</a:t>
            </a:r>
            <a:r>
              <a:rPr lang="en-US" sz="1400" dirty="0">
                <a:solidFill>
                  <a:srgbClr val="376092"/>
                </a:solidFill>
              </a:rPr>
              <a:t> and Hoffman’s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Helvetica typeface), etc.   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Cultural studies of design—helping you to discover what constitutes successful design, what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inspires you, and how design activates and reflects the culture of its time and place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Design from a contextual perspective—recognizing that an artifact’s identity, value, and usefulness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is directly affected by its setting, and by the historical/cultural/geographical world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Acute sensitivity to the surroundings in which your design will exist—understanding the relationship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between creation, dissemination, interaction, and reception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How? The Laboratories for Learning: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     + Classroom: readings, lectures, discussions, and contact time with the instructor and TA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Placement of artifacts within a broader context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Lived Reality: observation, documentation, experimentation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Study of how objects interface with daily life</a:t>
            </a:r>
          </a:p>
        </p:txBody>
      </p:sp>
    </p:spTree>
    <p:extLst>
      <p:ext uri="{BB962C8B-B14F-4D97-AF65-F5344CB8AC3E}">
        <p14:creationId xmlns:p14="http://schemas.microsoft.com/office/powerpoint/2010/main" val="3700502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8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1: welcome to dart 261</a:t>
            </a:r>
            <a:r>
              <a:rPr lang="en-US" dirty="0">
                <a:solidFill>
                  <a:srgbClr val="376092"/>
                </a:solidFill>
              </a:rPr>
              <a:t>!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What Do You Represent?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Teaching Philosophy: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No fun is no fun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Fun and hard work are not mutually exclusive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Facilitate dialogue, exchange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Welcome constructive debate and critique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We are all equal, but different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Respect for all individuals: safe environment for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self-expression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Course Approach: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Theory, technical skills, and the application of the two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Recognize diverse academic backgrounds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Thematic subject for assignments allow for creative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exploration within constraints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Methodologies for lifelong learning and upgrading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Introduce foundations upon which to further your development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Share your skills, knowledge, critique, ideas with your classmates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Ad Reinhardt, </a:t>
            </a:r>
            <a:r>
              <a:rPr lang="en-US" sz="1400" i="1" dirty="0">
                <a:solidFill>
                  <a:srgbClr val="376092"/>
                </a:solidFill>
              </a:rPr>
              <a:t>How to Look at Art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4316" y="1016009"/>
            <a:ext cx="3689684" cy="367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938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ain-graphic.png"/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45" y="11758"/>
            <a:ext cx="6759773" cy="6858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788380" y="6356350"/>
            <a:ext cx="2133600" cy="365125"/>
          </a:xfrm>
        </p:spPr>
        <p:txBody>
          <a:bodyPr/>
          <a:lstStyle/>
          <a:p>
            <a:fld id="{2066355A-084C-D24E-9AD2-7E4FC41EA627}" type="slidenum">
              <a:rPr lang="en-US" smtClean="0">
                <a:solidFill>
                  <a:srgbClr val="EF4623"/>
                </a:solidFill>
              </a:rPr>
              <a:t>9</a:t>
            </a:fld>
            <a:endParaRPr lang="en-US" dirty="0">
              <a:solidFill>
                <a:srgbClr val="EF462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624" y="452384"/>
            <a:ext cx="6593840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week 1: welcome to dart 261</a:t>
            </a:r>
            <a:r>
              <a:rPr lang="en-US" dirty="0">
                <a:solidFill>
                  <a:srgbClr val="376092"/>
                </a:solidFill>
              </a:rPr>
              <a:t>!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855579"/>
            <a:ext cx="8820484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63624" y="1042745"/>
            <a:ext cx="837932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76092"/>
                </a:solidFill>
              </a:rPr>
              <a:t>+ Rules, Rules, Rules!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Site: </a:t>
            </a:r>
            <a:r>
              <a:rPr lang="en-US" sz="1400" b="1" i="1" dirty="0" err="1">
                <a:solidFill>
                  <a:srgbClr val="376092"/>
                </a:solidFill>
              </a:rPr>
              <a:t>www.learnmegood.ca</a:t>
            </a:r>
            <a:endParaRPr lang="en-US" sz="1400" b="1" i="1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     + Weekly Presentations</a:t>
            </a:r>
            <a:r>
              <a:rPr lang="en-US" sz="1400" i="1" dirty="0">
                <a:solidFill>
                  <a:srgbClr val="376092"/>
                </a:solidFill>
              </a:rPr>
              <a:t>: </a:t>
            </a:r>
            <a:r>
              <a:rPr lang="en-US" sz="1400" i="1" dirty="0">
                <a:solidFill>
                  <a:srgbClr val="376092"/>
                </a:solidFill>
                <a:hlinkClick r:id="rId3"/>
              </a:rPr>
              <a:t>www.learnmegood.ca/261/</a:t>
            </a:r>
            <a:r>
              <a:rPr lang="en-US" sz="1400" b="1" i="1" dirty="0">
                <a:solidFill>
                  <a:srgbClr val="376092"/>
                </a:solidFill>
                <a:hlinkClick r:id="rId3"/>
              </a:rPr>
              <a:t>x</a:t>
            </a:r>
            <a:r>
              <a:rPr lang="en-US" sz="1400" i="1" dirty="0">
                <a:solidFill>
                  <a:srgbClr val="376092"/>
                </a:solidFill>
                <a:hlinkClick r:id="rId3"/>
              </a:rPr>
              <a:t>/presentation.pptx</a:t>
            </a:r>
            <a:r>
              <a:rPr lang="en-US" sz="1400" i="1" dirty="0">
                <a:solidFill>
                  <a:srgbClr val="376092"/>
                </a:solidFill>
              </a:rPr>
              <a:t> 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Contact: </a:t>
            </a:r>
            <a:r>
              <a:rPr lang="en-US" sz="1400" b="1" i="1" dirty="0" err="1">
                <a:solidFill>
                  <a:srgbClr val="376092"/>
                </a:solidFill>
              </a:rPr>
              <a:t>christopher.moore@concordia.ca</a:t>
            </a:r>
            <a:endParaRPr lang="en-US" sz="1400" b="1" i="1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Office Hours: Wed. 13:00 - 16:00 (best to email for an appointment)</a:t>
            </a: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Teaching Assistant Roles: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First contact for questions regarding course content, assignment specifications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Conduct tutorial sessions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     + TA: </a:t>
            </a:r>
            <a:r>
              <a:rPr lang="en-US" sz="1400" b="1" i="1" dirty="0" err="1">
                <a:solidFill>
                  <a:srgbClr val="376092"/>
                </a:solidFill>
              </a:rPr>
              <a:t>ta@learnmegood.ca</a:t>
            </a:r>
            <a:endParaRPr lang="en-US" sz="1400" b="1" i="1" dirty="0">
              <a:solidFill>
                <a:srgbClr val="376092"/>
              </a:solidFill>
            </a:endParaRPr>
          </a:p>
          <a:p>
            <a:endParaRPr lang="en-US" sz="1400" dirty="0">
              <a:solidFill>
                <a:srgbClr val="376092"/>
              </a:solidFill>
            </a:endParaRPr>
          </a:p>
          <a:p>
            <a:r>
              <a:rPr lang="en-US" sz="1400" dirty="0">
                <a:solidFill>
                  <a:srgbClr val="376092"/>
                </a:solidFill>
              </a:rPr>
              <a:t>+ Texts: 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There are no required texts for this course</a:t>
            </a:r>
          </a:p>
          <a:p>
            <a:r>
              <a:rPr lang="en-US" sz="1400" dirty="0">
                <a:solidFill>
                  <a:srgbClr val="376092"/>
                </a:solidFill>
              </a:rPr>
              <a:t>     + All readings will be available online through the </a:t>
            </a:r>
            <a:r>
              <a:rPr lang="en-US" sz="1400" i="1" dirty="0">
                <a:solidFill>
                  <a:srgbClr val="376092"/>
                </a:solidFill>
              </a:rPr>
              <a:t>Learn Me Good </a:t>
            </a:r>
            <a:r>
              <a:rPr lang="en-US" sz="1400" dirty="0">
                <a:solidFill>
                  <a:srgbClr val="376092"/>
                </a:solidFill>
              </a:rPr>
              <a:t>portal or online sources</a:t>
            </a:r>
          </a:p>
        </p:txBody>
      </p:sp>
      <p:pic>
        <p:nvPicPr>
          <p:cNvPr id="10" name="Picture 9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208" y="1382051"/>
            <a:ext cx="287999" cy="287999"/>
          </a:xfrm>
          <a:prstGeom prst="rect">
            <a:avLst/>
          </a:prstGeom>
        </p:spPr>
      </p:pic>
      <p:pic>
        <p:nvPicPr>
          <p:cNvPr id="11" name="Picture 10">
            <a:hlinkClick r:id="rId6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232" y="2038997"/>
            <a:ext cx="287999" cy="287999"/>
          </a:xfrm>
          <a:prstGeom prst="rect">
            <a:avLst/>
          </a:prstGeom>
        </p:spPr>
      </p:pic>
      <p:pic>
        <p:nvPicPr>
          <p:cNvPr id="12" name="Picture 11">
            <a:hlinkClick r:id="rId7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127" y="3329160"/>
            <a:ext cx="287999" cy="28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388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customXml/itemProps3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422</TotalTime>
  <Words>2346</Words>
  <Application>Microsoft Macintosh PowerPoint</Application>
  <PresentationFormat>On-screen Show (4:3)</PresentationFormat>
  <Paragraphs>319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Christopher Moore</cp:lastModifiedBy>
  <cp:revision>105</cp:revision>
  <dcterms:created xsi:type="dcterms:W3CDTF">2010-04-12T23:12:02Z</dcterms:created>
  <dcterms:modified xsi:type="dcterms:W3CDTF">2023-09-03T17:37:04Z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