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55"/>
  </p:notesMasterIdLst>
  <p:handoutMasterIdLst>
    <p:handoutMasterId r:id="rId56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7" r:id="rId49"/>
    <p:sldId id="300" r:id="rId50"/>
    <p:sldId id="301" r:id="rId51"/>
    <p:sldId id="302" r:id="rId52"/>
    <p:sldId id="303" r:id="rId53"/>
    <p:sldId id="304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>
          <p15:clr>
            <a:srgbClr val="A4A3A4"/>
          </p15:clr>
        </p15:guide>
        <p15:guide id="2" pos="21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743" autoAdjust="0"/>
    <p:restoredTop sz="94663"/>
  </p:normalViewPr>
  <p:slideViewPr>
    <p:cSldViewPr snapToGrid="0" snapToObjects="1">
      <p:cViewPr>
        <p:scale>
          <a:sx n="120" d="100"/>
          <a:sy n="120" d="100"/>
        </p:scale>
        <p:origin x="-256" y="144"/>
      </p:cViewPr>
      <p:guideLst>
        <p:guide orient="horz" pos="2358"/>
        <p:guide pos="21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249DD-8BEA-304C-9BAE-175C76990D5F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67767-7DC9-0348-96FB-0ABB9D800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887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2:42:16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 24575,'20'0'0,"12"0"0,5-1 0,9-1 0,-4 0 0,-2 0 0,-7 0 0,5 1 0,-7 1 0,-2 0 0,-6 1 0,-7-1 0,-3 1 0,-5-1 0,2 0 0,4 0 0,11-1 0,5 1 0,10-1 0,-6 1 0,-5 0 0,-9-1 0,-5 1 0,6-2 0,1 0 0,12-1 0,6 1 0,8 1 0,-11 1 0,-8 0 0,-19 0 0,-7 0 0,1 0 0,10 2 0,17 1 0,37 3 0,15-1 0,0-1 0,-11-2 0,-23-2 0,-11-1 0,-10-1 0,-14 2 0,-6-1 0,3 2 0,3-1 0,0 1 0,-6-1 0,-1 0 0,12 0 0,11 1 0,19 1 0,0-1 0,-5 0 0,-16-1 0,-10 0 0,-7 0 0,-2 0 0,5 0 0,6 0 0,9 0 0,2 0 0,10 0 0,-1 0 0,7 0 0,-8-1 0,-6 1 0,-13-1 0,2 1 0,1 0 0,8 1 0,4-1 0,3 1 0,-5-1 0,1-1 0,-2 0 0,3-1 0,8 0 0,2 1 0,2 1 0,-1 0 0,-3 0 0,-2 0 0,2 0 0,-3 0 0,-3 0 0,-9 0 0,-8 0 0,-8 0 0,-7 0 0,0 0 0,3-1 0,3 0 0,3 1 0,1 0 0,-3 0 0,-2 0 0,-4 0 0,1 0 0,4 0 0,10 2 0,13 0 0,1 0 0,2-1 0,-15 0 0,-8-1 0,-3 1 0,-4-1 0,2 0 0,-5-1 0,2-1 0,0 0 0,0-1 0,-1 2 0,-2 0 0,0 1 0,6 0 0,0 0 0,5 0 0,-4-1 0,-4 0 0,-2 1 0,-4 6 0,-1 1 0,0 1 0,0-3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2:43:05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24575,'7'0'0,"7"0"0,0-1 0,3 0 0,-1-1 0,0 0 0,3 1 0,2-1 0,4 2 0,11-1 0,18 1 0,7 0 0,16 0 0,-2 1 0,-7-2 0,-5 2 0,-23-4 0,-8 2 0,-11-2 0,-1 1 0,0 0 0,8 0 0,1 2 0,6-1 0,2 1 0,-1-1 0,1 1 0,-8-2 0,-2 1 0,-5-2 0,-3 2 0,10 0 0,8 2 0,16 2 0,17 1 0,3 0 0,-2 0 0,-5-1 0,-17-2 0,-10 0 0,-12-1 0,-9 0 0,1 0 0,9 0 0,8 0 0,16 0 0,7 0 0,2 0 0,-2 0 0,-17 0 0,-8 0 0,-12-1 0,0 0 0,1 0 0,7 0 0,17 1 0,6 1 0,20-1 0,-11 1 0,37 1 0,-42-2 0,19 1 0,-47-3 0,-9 2 0,-9-3 0,-4 3 0,1-1 0,6 1 0,7 0 0,18 0 0,15 0 0,6 0 0,-7 0 0,-16-2 0,-18 1 0,-10-1 0,-4 1 0,-2 1 0,-1 0 0,5 0 0,12 0 0,15 1 0,8-1 0,7 1 0,-14-1 0,-5 0 0,-14-1 0,-1 1 0,3-1 0,12 1 0,6 0 0,9 1 0,-5 0 0,-7 0 0,-11-1 0,-9 0 0,-4 0 0,0 0 0,7 0 0,7 0 0,13 0 0,-1 1 0,4-1 0,-7 1 0,-7-1 0,-3-1 0,-8 1 0,1-1 0,-2 1 0,8 0 0,10 0 0,8 1 0,6 0 0,8 0 0,-5 2 0,-5-3 0,-6 1 0,-13 0 0,-1-1 0,-2 1 0,-2 0 0,-7-1 0,-4 1 0,-6 0 0,0-1 0,-1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2:42:55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24575,'4'0'0,"-1"0"0,0 0 0,2 1 0,2-1 0,2 1 0,2-1 0,4 0 0,0 0 0,2 0 0,-4 0 0,-3 0 0,-2 0 0,-2 0 0,3 0 0,3 0 0,6 0 0,2 0 0,0-1 0,-5 1 0,-5-1 0,-3 1 0,-5 0 0,0 0 0,1 0 0,2 0 0,1 0 0,4 0 0,0 0 0,-2 0 0,1-1 0,-3 1 0,4-2 0,2 1 0,3 0 0,3 0 0,-1 1 0,1 0 0,-5 0 0,-1 0 0,-4 0 0,4 0 0,2 0 0,7 0 0,6 0 0,1 0 0,4 0 0,-5 0 0,5 0 0,1 0 0,7 1 0,7-1 0,6 3 0,-4-3 0,-7 1 0,-17-1 0,-11 0 0,-7 0 0,-1 0 0,0 0 0,4 0 0,5 0 0,10 0 0,9 0 0,15 1 0,9-1 0,10 2 0,19 1 0,-9-1 0,0 1 0,-25-3 0,-16-1 0,-14 0 0,-7-1 0,-3 0 0,-1 2 0,3 0 0,9 0 0,11 0 0,3 1 0,5-1 0,-7 2 0,-1-2 0,-2 1 0,-6-1 0,-6 0 0,-10 0 0,-6 0 0,-1 0 0,8 0 0,12 0 0,15 2 0,7 0 0,-5 0 0,-8-1 0,-17-1 0,-6 0 0,-5 0 0,2 0 0,8 0 0,17 3 0,11-2 0,6 3 0,-3-2 0,-15 0 0,-8-1 0,-7 0 0,3-1 0,1 1 0,9 1 0,-1-1 0,9 1 0,-10-2 0,-1 1 0,-9-1 0,-7 0 0,-2 0 0,0 0 0,2 0 0,4 0 0,8 0 0,1 0 0,4 0 0,-6-1 0,-5 1 0,-4-1 0,-3 1 0,0 0 0,3 0 0,7 0 0,15 0 0,14 2 0,3 0 0,1 2 0,-23-3 0,-11-1 0,-14 0 0,-3 1 0,0 0 0,2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1T12:42:36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24575,'6'0'0,"-2"1"0,0-1 0,-1 2 0,1-2 0,1 1 0,3-1 0,0 1 0,3-1 0,11 0 0,12-1 0,12 0 0,3-1 0,2-1 0,-11 3 0,-4-4 0,-10 3 0,-2-1 0,0 1 0,1-1 0,3 2 0,-1-1 0,27 6 0,14 3 0,-18-2 0,2 1 0,1 0 0,-1-2 0,37 3 0,-28-4 0,-34-4 0,-18 0 0,-3 0 0,2 0 0,7-1 0,-2 1 0,9-1 0,4 1 0,4-1 0,10 1 0,1-1 0,11 0 0,2 0 0,17 0 0,-3 2 0,5 0 0,-16 0 0,-3-1 0,-7 0 0,3 0 0,-4 0 0,-8 0 0,-8 0 0,-6 0 0,-4 0 0,-2 0 0,12 0 0,3 1 0,13-1 0,1 1 0,0-1 0,-4 0 0,-16 0 0,-8 0 0,-11 0 0,-4 0 0,-1 0 0,2 0 0,2 0 0,4 0 0,-1 0 0,1 0 0,-1 0 0,-1-2 0,3 1 0,0-1 0,8 1 0,10 1 0,22 3 0,8 0 0,16 2 0,-14-2 0,-12-1 0,-17-2 0,-14 1 0,-1-1 0,-7 2 0,2-2 0,-2 1 0,2-1 0,-1 0 0,-3 1 0,-4-1 0,-2 1 0,1-1 0,1 0 0,8 0 0,10 1 0,11-1 0,-1 1 0,-5-1 0,-14 0 0,-4 1 0,0 0 0,3 0 0,-3 0 0,-3-1 0,-2 0 0,-3 0 0,1 0 0,0 0 0,0 0 0,-1 0 0,1 3 0,-1-3 0,0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0D8CA-93BC-3A48-AD27-E78D6C56EB24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FE362-A350-2949-B4EE-1DCF96A64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48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5DB4-8003-BB48-B712-7E06A20CDED6}" type="datetime1">
              <a:rPr lang="en-CA" smtClean="0"/>
              <a:t>2023-11-20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7ED5B-449C-5B42-857E-D2C3C63F5E60}" type="datetime1">
              <a:rPr lang="en-CA" smtClean="0"/>
              <a:t>2023-11-20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54FD-8390-A34A-96E2-42857EE224B2}" type="datetime1">
              <a:rPr lang="en-CA" smtClean="0"/>
              <a:t>2023-11-20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BDD6-B062-3F46-858B-F49D4E846AE3}" type="datetime1">
              <a:rPr lang="en-CA" smtClean="0"/>
              <a:t>2023-11-20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8CF4-3557-E54C-8D7A-1DDDDF5E883C}" type="datetime1">
              <a:rPr lang="en-CA" smtClean="0"/>
              <a:t>2023-11-20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F8FBA-C267-0F40-8A02-E6A7821A291E}" type="datetime1">
              <a:rPr lang="en-CA" smtClean="0"/>
              <a:t>2023-11-20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3A3E8-08E0-9F4D-82C2-2DB48CAAAE9E}" type="datetime1">
              <a:rPr lang="en-CA" smtClean="0"/>
              <a:t>2023-11-20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4C90-4ABE-2E41-B09E-841274E0B9B5}" type="datetime1">
              <a:rPr lang="en-CA" smtClean="0"/>
              <a:t>2023-11-20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66D2-7B85-6649-B068-976362077B25}" type="datetime1">
              <a:rPr lang="en-CA" smtClean="0"/>
              <a:t>2023-11-20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9B4B7-82EE-1440-8DC8-20746879C550}" type="datetime1">
              <a:rPr lang="en-CA" smtClean="0"/>
              <a:t>2023-11-20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DE0C-0BC5-E84D-A15D-B33759DACDC1}" type="datetime1">
              <a:rPr lang="en-CA" smtClean="0"/>
              <a:t>2023-11-20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161C3-6334-5B44-B432-E408CD75785E}" type="datetime1">
              <a:rPr lang="en-CA" smtClean="0"/>
              <a:t>2023-11-20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highline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search?q=the+high+line&amp;safe=off&amp;source=lnms&amp;tbm=isch&amp;sa=X&amp;ved=0CAcQ_AUoAWoVChMIhbm55p2JyQIVhBweCh3b4g7J&amp;biw=1312&amp;bih=64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://www.youtube.com/watch?v=oH5rs2ktazQ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highline.org/visi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://www.youtube.com/watch?v=i-yEb4JT-A8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search/?text=the%20high%20lin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search?text=highlin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search?text=highlin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search?text=highlin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ro-sea.com/projects/strip-mall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cro-sea.com/project/dumpster-pools/" TargetMode="External"/><Relationship Id="rId5" Type="http://schemas.openxmlformats.org/officeDocument/2006/relationships/hyperlink" Target="https://macro-sea.com/project/mobile-pools/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ptop.org/e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ishistory.com/1960/first-things-first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esignweek.co.uk/issues/february-2014/updating-the-first-things-first-manifesto-for-2014/" TargetMode="External"/><Relationship Id="rId5" Type="http://schemas.openxmlformats.org/officeDocument/2006/relationships/hyperlink" Target="http://www.eyemagazine.com/feature.php?id=18&amp;fid=99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slow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oingboing.net/2009/03/24/india-releases-2200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://tatamotors.com/index.php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o.com/we-are-oxo/aboutu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www.archdaily.com/631983/an-architect-s-story-aia-documentary-profiles-blind-architect-chris-downey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ackle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font.eu/ecofont_en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ivechangenetwork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janeswalk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ooks.google.ca/books?id=paudDAAAQBAJ&amp;printsec=frontcover&amp;dq=jane+jacobs+the+death+and+life&amp;hl=en&amp;sa=X&amp;ved=2ahUKEwjVmO6rtpvtAhXQxVkKHdbSCLQQ6AEwAHoECAAQAg%23v=onepage&amp;q=jane%20jacobs%20the%20death%20and%20life&amp;f=false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BxywJRJVzJs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customXml" Target="../ink/ink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toryofstuff.org/movies/story-of-stuff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futurohouse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QC5Fgr9u7Y0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-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714" y="5714510"/>
            <a:ext cx="376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F4623"/>
                </a:solidFill>
              </a:rPr>
              <a:t>WEEK 11 </a:t>
            </a:r>
          </a:p>
        </p:txBody>
      </p:sp>
    </p:spTree>
    <p:extLst>
      <p:ext uri="{BB962C8B-B14F-4D97-AF65-F5344CB8AC3E}">
        <p14:creationId xmlns:p14="http://schemas.microsoft.com/office/powerpoint/2010/main" val="4052007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10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The Oil Crisis/Embargo and Stock Market Crash (1973-1974), Vietnam War (ends 1975)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Escalating prices for petroleum create shortage of reserves and prices skyrocket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One of the key factors preventing </a:t>
            </a:r>
            <a:r>
              <a:rPr lang="en-US" sz="1400" dirty="0" err="1">
                <a:solidFill>
                  <a:srgbClr val="376092"/>
                </a:solidFill>
              </a:rPr>
              <a:t>Futuro's</a:t>
            </a:r>
            <a:r>
              <a:rPr lang="en-US" sz="1400" dirty="0">
                <a:solidFill>
                  <a:srgbClr val="376092"/>
                </a:solidFill>
              </a:rPr>
              <a:t> adoption in the US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Previously, there was staggering interest in the possibilities that this concept signified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 Price Versus Size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Extremely pricey to manufacture, limiting the market of buyers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Those with the means to afford, would prefer something larger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Suitable, however, to a cottage/chalet or temporary dwelling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Aesthetics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Appealed to a wealthy/connoisseur demographic, not average taste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Most Americans preferred the Colonial revival and neo-Victorian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aesthetic (cabinet televisions, avocado green/harvest gold)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Too outrageous for most conservative individuals: deviated too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far from the vision of Americana and white picket fences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Too simple: like living in a work of art or science fiction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(not "homey")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2" y="2518247"/>
            <a:ext cx="2720311" cy="34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7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11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Lifestyle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Communal living in close quarters is not the norm in North America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More prudish, and demanded privacy: not "family-friendly"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+ Mom and dad could not pull their twin beds together in the evening!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Lacked storage and display for the American obsession with domestic appliances, bric-a-brac,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and mementoes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01918"/>
            <a:ext cx="8360296" cy="29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12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Bad Luck and Bad Timing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 series of chance events seemed to prevent the public from gaining access: even if they wanted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to buy one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With every failure, the company tried to appeal to a different demographic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Marketing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Lacked focus: sent a product to market without a clear understanding of how it might be used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Initially targeted a general consumer, then began to pitch it as a luxury item for jet-setters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+ Have multiple "ports" to airlift and drop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r>
              <a:rPr lang="en-US" sz="1400" dirty="0">
                <a:solidFill>
                  <a:srgbClr val="376092"/>
                </a:solidFill>
              </a:rPr>
              <a:t> in far-flung destinations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Sought out manufacturing contracts in many nations, expanding too quickly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Began proposing ludicrous applications: stacked hotels, towers, etc.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4" y="3872377"/>
            <a:ext cx="7162797" cy="272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51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13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Design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Flawed from the beginning: designed on a mathematical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formula for a theoretical use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Primacy of the concept and process, with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little regard to actual use /functionality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Cat-corner analogy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Lacked a fundamental understanding of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what makes individuals comfortable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and at ease in day-to-day living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Imposed a standard of lifestyle that did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not reflect the majority of the population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making a major purchase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Not the same as buying a kitschy vase,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with limited personal use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Home is a container with very complex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social and pragmatic functions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958" y="2098842"/>
            <a:ext cx="4124989" cy="411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72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14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Postscript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Following the end of the oil crisis and Vietnam war, values shifted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Seriousness, focus on restoring the US economy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Overt displays of wealth viewed negatively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Aesthetics reflected more crafty, handmade processes (</a:t>
            </a:r>
            <a:r>
              <a:rPr lang="en-US" sz="1400" dirty="0" err="1">
                <a:solidFill>
                  <a:srgbClr val="376092"/>
                </a:solidFill>
              </a:rPr>
              <a:t>macrame</a:t>
            </a:r>
            <a:r>
              <a:rPr lang="en-US" sz="1400" dirty="0">
                <a:solidFill>
                  <a:srgbClr val="376092"/>
                </a:solidFill>
              </a:rPr>
              <a:t>, etc.)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By the 1980s "Me Generation"/"Baby Boomers": the economy saw another upswing with Reagan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The "power tie," preppies, greed and affluence were the dominant trends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Aesthetics reverted to classical notions of prestige: precious metals, marble, gold, ivory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Donald Trump is an iconic figure...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8" y="3504958"/>
            <a:ext cx="7432842" cy="29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01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15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High Line, New York City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Friends of the High Line (Opened June 2009)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Landscape: James Corner Field Operations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Architects (Fixtures/Furniture/Environment): Diller </a:t>
            </a:r>
            <a:r>
              <a:rPr lang="en-US" sz="1400" dirty="0" err="1">
                <a:solidFill>
                  <a:srgbClr val="376092"/>
                </a:solidFill>
              </a:rPr>
              <a:t>Scofidio</a:t>
            </a:r>
            <a:r>
              <a:rPr lang="en-US" sz="1400" dirty="0">
                <a:solidFill>
                  <a:srgbClr val="376092"/>
                </a:solidFill>
              </a:rPr>
              <a:t> + Renfro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Graphics/</a:t>
            </a:r>
            <a:r>
              <a:rPr lang="en-US" sz="1400" dirty="0" err="1">
                <a:solidFill>
                  <a:srgbClr val="376092"/>
                </a:solidFill>
              </a:rPr>
              <a:t>Wayfinding</a:t>
            </a:r>
            <a:r>
              <a:rPr lang="en-US" sz="1400" dirty="0">
                <a:solidFill>
                  <a:srgbClr val="376092"/>
                </a:solidFill>
              </a:rPr>
              <a:t>: Pentagram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Urban revitalization project of the high rail line, along Manhattan's west side (between the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Rail Yards and the Meatpacking District, 2.33 km)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989988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008678"/>
            <a:ext cx="7767053" cy="31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6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16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High Line, New York City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Video: History of the High Line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Project       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Rail tracks built in 1930s: effort to raise freight traffic above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street in largest industrial area of Manhattan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Street-level trains too dangerous: "Death Avenue" (10th)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Raised above the street 30 feet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Diverts from passenger traffic that goes underground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to Penn Station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Abandoned since 1980, but largely disused since 1950s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Used to be for moving supplies and goods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into/out of NYC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Rise of interstate trucking: manufacturing and heavy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industry disappeared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+ 1999: Group formed to save High Line from demolition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Gentrification of area as a hotspot for art, entertainment,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fashion (galleries moved from </a:t>
            </a:r>
            <a:r>
              <a:rPr lang="en-US" sz="1400" dirty="0" err="1">
                <a:solidFill>
                  <a:srgbClr val="376092"/>
                </a:solidFill>
              </a:rPr>
              <a:t>Soho</a:t>
            </a:r>
            <a:r>
              <a:rPr lang="en-US" sz="1400" dirty="0">
                <a:solidFill>
                  <a:srgbClr val="376092"/>
                </a:solidFill>
              </a:rPr>
              <a:t> to Chelsea)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Tracks used to be populated by vagrants, drugs, etc.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Cheap housing for area workers now being converted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into pricey (and small!) condos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Major architectural projects underway/completed by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Frank Gehry, Norman Foster, Renzo Piano, etc.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Community-initiated venture: raised capital for a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competition/bid (720 teams, 36 countries)</a:t>
            </a:r>
          </a:p>
          <a:p>
            <a:endParaRPr lang="en-US" sz="1400" dirty="0">
              <a:solidFill>
                <a:srgbClr val="376092"/>
              </a:solidFill>
            </a:endParaRP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989988"/>
            <a:ext cx="287999" cy="287999"/>
          </a:xfrm>
          <a:prstGeom prst="rect">
            <a:avLst/>
          </a:prstGeom>
        </p:spPr>
      </p:pic>
      <p:pic>
        <p:nvPicPr>
          <p:cNvPr id="11" name="Picture 10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3" y="1444951"/>
            <a:ext cx="287999" cy="28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952" y="1190758"/>
            <a:ext cx="3090028" cy="512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59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17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High Line, New York City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Video: Fly-Through Animation of Design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Urban Oasis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Serves a similar function to Central Park: escape from the intensity of the city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Elevated path presents new vantage on the city (water tanks on roofs, vistas between buildings)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Beauty cutting through the industrial architecture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All aspects reflect the historical roots of the area and the track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Fixtures blend seamlessly into the existing structures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Use of native plants and ornamental grasses that transition into concrete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Preservation of "patina" and partial tracks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Signage is clear and unobtrusive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Public art commissioned to capture the spirit of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the history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Raked </a:t>
            </a:r>
            <a:r>
              <a:rPr lang="en-US" sz="1400" dirty="0" err="1">
                <a:solidFill>
                  <a:srgbClr val="376092"/>
                </a:solidFill>
              </a:rPr>
              <a:t>amphitheatre</a:t>
            </a:r>
            <a:r>
              <a:rPr lang="en-US" sz="1400" dirty="0">
                <a:solidFill>
                  <a:srgbClr val="376092"/>
                </a:solidFill>
              </a:rPr>
              <a:t> accommodates performances,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musical acts, and readings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Volunteers serve as cultural guides and interpreters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Free from commercial interests: strictly public project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Seamless story that is being presented in an immersive,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multi-sensory environment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Feels like a natural extension and not a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postmodern attachment</a:t>
            </a:r>
          </a:p>
          <a:p>
            <a:endParaRPr lang="en-US" sz="1400" dirty="0">
              <a:solidFill>
                <a:srgbClr val="376092"/>
              </a:solidFill>
            </a:endParaRP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989988"/>
            <a:ext cx="287999" cy="287999"/>
          </a:xfrm>
          <a:prstGeom prst="rect">
            <a:avLst/>
          </a:prstGeom>
        </p:spPr>
      </p:pic>
      <p:pic>
        <p:nvPicPr>
          <p:cNvPr id="11" name="Picture 10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3" y="1426234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974" y="3783262"/>
            <a:ext cx="3433005" cy="25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2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18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High Line, New York City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Spencer Finch, "The River That Flows Both Ways" (700 minutes, 700 glass panels)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989988"/>
            <a:ext cx="287999" cy="28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73" y="2031999"/>
            <a:ext cx="8351784" cy="36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3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19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High Line, New York City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989988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69980"/>
            <a:ext cx="8464780" cy="42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Class Schedule: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Presentation and Discussion: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Material culture, object narratives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The political and social role of design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Ethics and engagement in design practice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Strategies for evaluating the relative effectiveness of design (case studies)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Major Assignment Part 2: Due </a:t>
            </a:r>
            <a:r>
              <a:rPr lang="en-US" sz="1400">
                <a:solidFill>
                  <a:srgbClr val="376092"/>
                </a:solidFill>
              </a:rPr>
              <a:t>November 28 </a:t>
            </a:r>
            <a:r>
              <a:rPr lang="en-US" sz="1400" b="1">
                <a:solidFill>
                  <a:srgbClr val="376092"/>
                </a:solidFill>
              </a:rPr>
              <a:t>December 5</a:t>
            </a:r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+ Please use tutorial session and office hours to address questions and request feedback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3D8F8F-60A2-5535-D782-A2D78AE0D3C3}"/>
                  </a:ext>
                </a:extLst>
              </p14:cNvPr>
              <p14:cNvContentPartPr/>
              <p14:nvPr/>
            </p14:nvContentPartPr>
            <p14:xfrm>
              <a:off x="2991374" y="2913974"/>
              <a:ext cx="1113840" cy="14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3D8F8F-60A2-5535-D782-A2D78AE0D3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2734" y="2905334"/>
                <a:ext cx="1131480" cy="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8983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20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High Line, New York City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989988"/>
            <a:ext cx="287999" cy="28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77" y="1552527"/>
            <a:ext cx="7587999" cy="50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13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21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High Line, New York City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989988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78" y="1542738"/>
            <a:ext cx="8375942" cy="44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5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22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Macro-Sea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Strip Malls (2009)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Urban renewal project for abandoned strip malls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Fragmentation of life into discrete functions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(requiring private transportation) failed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Mixed-use: work, educational, commercial,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residential, cultural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Reunited in a more holistic way: based on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traditional growth of cities/towns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Re-purposing of a space left violated by the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suburbanization and "big-boxing" of most cities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Pools (Ongoing)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Transformation of dumpsters into portable pools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Building community in urban centers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Mobile community pools in Manhattan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444500"/>
            <a:ext cx="287999" cy="287999"/>
          </a:xfrm>
          <a:prstGeom prst="rect">
            <a:avLst/>
          </a:prstGeom>
        </p:spPr>
      </p:pic>
      <p:pic>
        <p:nvPicPr>
          <p:cNvPr id="11" name="Picture 10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31" y="3816058"/>
            <a:ext cx="287999" cy="287999"/>
          </a:xfrm>
          <a:prstGeom prst="rect">
            <a:avLst/>
          </a:prstGeom>
        </p:spPr>
      </p:pic>
      <p:pic>
        <p:nvPicPr>
          <p:cNvPr id="12" name="Picture 11">
            <a:hlinkClick r:id="rId6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37" y="3808042"/>
            <a:ext cx="287999" cy="28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705" y="1444499"/>
            <a:ext cx="4071275" cy="48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79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23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Le Quartier Concordia Phase 1: ENCS/VA Integrated Complex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KPMB Architects (2005)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Designed as a "smart" building to control energy use and limit impact on environment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Earnest attempt, using industry-recognized processes/technologies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Vast expanses of glass and concrete surfaces heat up and retain heat energy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Office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Controlled by a sensor to detect presence and control the environmental qualities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Flaws: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Ignores individual differences in preference, use and patterns of occupation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Human judgment replaced by computerized control for an ideal scenario/person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HVAC anecdote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Lighting system detects presence (or lack thereof), but doesn't account for periods of inactivity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So too, the temperature is based on this activity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Does not account for the fact that the space is shared by several occupants (i.e. windows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left open)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97619"/>
            <a:ext cx="7325895" cy="18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00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24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Le Quartier Concordia Phase 1: ENCS/VA Integrated Complex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00541"/>
            <a:ext cx="8489155" cy="506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06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25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Le Quartier Concordia Phase 1: ENCS/VA Integrated Complex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Controlled Access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After-hours access is controlled by an RFID pass card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Button must be pushed from inside to exit the controlled space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Button design is counter-intuitive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Appears to be an emergency alert signal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Placement of button, in relation to door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Too far from door (greater than arm span; limited time window for passage)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Placement on opposite side of hall to access door (requiring two-handed operation)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89514"/>
            <a:ext cx="8031744" cy="3363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483895" y="5013158"/>
            <a:ext cx="2713789" cy="280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727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26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Engineering and Visual Arts Building, Concordia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Stairways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Do not connect consistently between floors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Segregates and segments areas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Discourages use of stairs as an alternative to the elevators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Emergency stairs are narrow, with double-doors on each end; loud; unpleasant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Certain floors that have natural relationships are separated (7th and 8th levels)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Results in greater reliance on elevators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Increased energy use defeats some of the other positive improvements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Quality of experience diminished: slow waiting times, cramped cars, increased possibility of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infection, mood/</a:t>
            </a:r>
            <a:r>
              <a:rPr lang="en-US" sz="1400" dirty="0" err="1">
                <a:solidFill>
                  <a:srgbClr val="376092"/>
                </a:solidFill>
              </a:rPr>
              <a:t>demeanour</a:t>
            </a:r>
            <a:r>
              <a:rPr lang="en-US" sz="1400" dirty="0">
                <a:solidFill>
                  <a:srgbClr val="376092"/>
                </a:solidFill>
              </a:rPr>
              <a:t> affected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87241"/>
            <a:ext cx="7483642" cy="281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12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27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Engineering and Visual Arts Building, Concordia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08081"/>
            <a:ext cx="8464780" cy="377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02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28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Engineering and Visual Arts Building, Concordia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Building Maintenance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Specific crew contracted to maintain the architectural integrity of the original design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Causes individuals to conform to an established set of rules for inhabitation: lack of settling-in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 a creative field, this hermetic approach can appear cold and unwelcoming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Difficult to establish a sense of community/culture when all traces of use and human activity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get cleared away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05329"/>
            <a:ext cx="4823326" cy="36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32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29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One Laptop Per Child ($100 Laptop)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Nicholas Negroponte, MIT / Quanta Computer (2006)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The spirit is genuine, but the logic and methodology is flawed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Assumptions and Problems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There is a need for other developing nations to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"raise themselves up" to standards of first-world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Imposition of a model for independent "progress"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Sense of cultural imperialism guised as humanitarianism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Instead of working with existing models of commerce and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community (consulting directly with representatives),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the research and development uses information from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secondary sources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Prove technological prowess by constructing a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cheaply-made device that is "accessible" to the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needy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Sadly, many of the benefactors could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be those involved in manufacturing the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computer and/or disposing of the toxic remnants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444500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767" y="3515891"/>
            <a:ext cx="3350211" cy="26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First Things First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Ken Garland (1964)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First Things First 2000 (1999)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First Things First 2014 (2014)</a:t>
            </a:r>
          </a:p>
        </p:txBody>
      </p:sp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457868"/>
            <a:ext cx="287999" cy="287999"/>
          </a:xfrm>
          <a:prstGeom prst="rect">
            <a:avLst/>
          </a:prstGeom>
        </p:spPr>
      </p:pic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99" y="1677108"/>
            <a:ext cx="287999" cy="287999"/>
          </a:xfrm>
          <a:prstGeom prst="rect">
            <a:avLst/>
          </a:prstGeom>
        </p:spPr>
      </p:pic>
      <p:pic>
        <p:nvPicPr>
          <p:cNvPr id="12" name="Picture 11">
            <a:hlinkClick r:id="rId6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1" y="1896348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78" y="2326637"/>
            <a:ext cx="5353048" cy="42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88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30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One Laptop Per Child ($100 Laptop)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Assumes that Western forms of HCI are relevant or equivalent experiences in other areas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Are </a:t>
            </a:r>
            <a:r>
              <a:rPr lang="en-US" sz="1400" dirty="0" err="1">
                <a:solidFill>
                  <a:srgbClr val="376092"/>
                </a:solidFill>
              </a:rPr>
              <a:t>trackpads</a:t>
            </a:r>
            <a:r>
              <a:rPr lang="en-US" sz="1400" dirty="0">
                <a:solidFill>
                  <a:srgbClr val="376092"/>
                </a:solidFill>
              </a:rPr>
              <a:t>, mice, and keyboards the best choice for cultures that are predominantly based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on oral or pictographic traditions?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Requires support for developing literacy skills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Assumes that similar operating system software and graphical interfaces will translate directly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Denies the everyday realities of life and subsistence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Resources misdirected: a laptop is useless if one does not have access to the necessities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Maslow's Hierarchy of Needs (Physiological/Safety): clean water, food, shelter, medicine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Rejected by India's government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Postscript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The laptops sold primarily to Western consumers as a novelty (at twice the price)</a:t>
            </a:r>
          </a:p>
        </p:txBody>
      </p:sp>
      <p:pic>
        <p:nvPicPr>
          <p:cNvPr id="10" name="Picture 9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2984381"/>
            <a:ext cx="287999" cy="28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24" y="3525844"/>
            <a:ext cx="8558356" cy="289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7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31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Nano (The $2200 Car)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Tata Motors, India (2009)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About the size of a Smart car: 10' long, 5' wide; 600 kg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Fuel efficiency: 23.6 km/L (highest for any car in India)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Engine: 2-cylinder engine, top speed 105 km/h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Emissions: 101 </a:t>
            </a:r>
            <a:r>
              <a:rPr lang="en-US" sz="1400" dirty="0" err="1">
                <a:solidFill>
                  <a:srgbClr val="376092"/>
                </a:solidFill>
              </a:rPr>
              <a:t>gm</a:t>
            </a:r>
            <a:r>
              <a:rPr lang="en-US" sz="1400" dirty="0">
                <a:solidFill>
                  <a:srgbClr val="376092"/>
                </a:solidFill>
              </a:rPr>
              <a:t>/km (lowest CO2 emission among cars in India)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Safety: far exceeds India's standards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"The Nano will start at $2,200 after taxes and dealer costs, while the more expensive CX and LX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models with heat, air conditioning and power brakes will go for as much as $3,800."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447013"/>
            <a:ext cx="287999" cy="287999"/>
          </a:xfrm>
          <a:prstGeom prst="rect">
            <a:avLst/>
          </a:prstGeom>
        </p:spPr>
      </p:pic>
      <p:pic>
        <p:nvPicPr>
          <p:cNvPr id="11" name="Picture 10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89" y="1438997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356354"/>
            <a:ext cx="7558346" cy="32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12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32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Nano (The $2200 Car)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Differences From the $100 Laptop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Self-initiated program to resolve national problems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Population overcrowding, pollution, expensive import of automobiles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Means of improving national economy, without reliance on external support (i.e. outsourcing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from other nations)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Benefits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Generates employment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Provides a model to correct social and environmental issues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Opportunities for citizens to have access to safer, cheaper modes of transportation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Raises the national image on a global stage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How can they produce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this product at such a cut-rate price?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Demonstrates that the West does not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have a monopoly on creativity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and progress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+ India does not have to follow extant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rules for manufacture, nor buy into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     luxury aspirations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Tata has since expanded into 50+ countries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$52 billion USD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323" y="3569365"/>
            <a:ext cx="4162656" cy="27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31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33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OXO Good Grips "Tools You Hold On To"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Sam Farber (1990)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When Farber retired, he pursued design to aid his wife Betsey's arthritis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Consulted with gerontologist Patricia Moore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Identification of a market need for those with physical/motor impairments (arthritis, etc.)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Released first range of 15 products in 1990, now more than 500 products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447013"/>
            <a:ext cx="287999" cy="28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78" y="2740795"/>
            <a:ext cx="5513469" cy="38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20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34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54604"/>
            <a:ext cx="8071854" cy="3971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624" y="1042745"/>
            <a:ext cx="83793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OXO Good Grips "Tools You Hold On To"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Design Methodology/Philosophy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Not about creating a new, quirky, or stylish item with compromised function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Reinventing what we know to be the dominant forms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Not accepting what exists: changing lives in a meaningful way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Have become an icon of </a:t>
            </a:r>
            <a:r>
              <a:rPr lang="en-US" sz="1400" i="1" dirty="0">
                <a:solidFill>
                  <a:srgbClr val="376092"/>
                </a:solidFill>
              </a:rPr>
              <a:t>Universal Design</a:t>
            </a:r>
            <a:r>
              <a:rPr lang="en-US" sz="1400" dirty="0">
                <a:solidFill>
                  <a:srgbClr val="376092"/>
                </a:solidFill>
              </a:rPr>
              <a:t>: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Making things usable by as many people as possible (young/old, male/female, left/right-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handed, special needs)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Examples: access for all, not separate entrance for those with mobility issues, inclusive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washrooms to care for children's needs, graphics that transcend language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Re-imagine the paradigm for common household items by using ergonomic studies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Involve users at each stage of development and testing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Therefore, services the broadest spectrum of individuals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Chris Downey, blind architect</a:t>
            </a: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F9487A66-6BAE-D1D4-C0DB-FC5177F9E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79" y="3982949"/>
            <a:ext cx="287999" cy="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06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35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Braille/Phonetic Typeface for Braille Without Borders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Mike Withers, Sean </a:t>
            </a:r>
            <a:r>
              <a:rPr lang="en-US" sz="1400" dirty="0" err="1">
                <a:solidFill>
                  <a:srgbClr val="376092"/>
                </a:solidFill>
              </a:rPr>
              <a:t>Yendrys</a:t>
            </a:r>
            <a:r>
              <a:rPr lang="en-US" sz="1400" dirty="0">
                <a:solidFill>
                  <a:srgbClr val="376092"/>
                </a:solidFill>
              </a:rPr>
              <a:t>, </a:t>
            </a:r>
            <a:r>
              <a:rPr lang="en-US" sz="1400" dirty="0" err="1">
                <a:solidFill>
                  <a:srgbClr val="376092"/>
                </a:solidFill>
              </a:rPr>
              <a:t>Kyosuke</a:t>
            </a:r>
            <a:r>
              <a:rPr lang="en-US" sz="1400" dirty="0">
                <a:solidFill>
                  <a:srgbClr val="376092"/>
                </a:solidFill>
              </a:rPr>
              <a:t> Nishida (Concordia Design)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Creation of a hybrid Braille/Roman typeface for a community organization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"The right to be blind without being disabled"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Based on a course project to work with a deserving group to apply design skills/training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Each character contains both systems to create a shared communication/identity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Benefits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Production costs could be limited through single run of combined formats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Normalization of impairments in everyday society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Education: make individuals more conscious of their "sight privilege"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36381"/>
            <a:ext cx="8068600" cy="28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6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36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Braille/Phonetic Typeface for Braille Without Borders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23" y="1350522"/>
            <a:ext cx="7852995" cy="591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92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37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Braille/Phonetic Typeface for Braille Without Borders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82690"/>
            <a:ext cx="8315158" cy="513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07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38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</a:t>
            </a:r>
            <a:r>
              <a:rPr lang="en-US" sz="1400" dirty="0" err="1">
                <a:solidFill>
                  <a:srgbClr val="376092"/>
                </a:solidFill>
              </a:rPr>
              <a:t>Blackle</a:t>
            </a:r>
            <a:r>
              <a:rPr lang="en-US" sz="1400" dirty="0">
                <a:solidFill>
                  <a:srgbClr val="376092"/>
                </a:solidFill>
              </a:rPr>
              <a:t> ("Black Google")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Heap Media (2008)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An inversion of Google's interface to create a low-energy output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Tracks number of Watt hours saved (10,528,314.804, as of 10:25am 15/11/2023)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Reducing the number of illuminated pixels could theoretically save energy over time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"Image displayed is primarily a function of the user's color settings and desktop graphics, as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well as the color and size of open application windows; a given monitor requires more power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to display a white (or light) screen than a black (or dark) screen."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Not as relevant with contemporary monitors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+ 1980s monochrome systems are a model for this project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447013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3548169"/>
            <a:ext cx="5010483" cy="317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58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39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</a:t>
            </a:r>
            <a:r>
              <a:rPr lang="en-US" sz="1400" dirty="0" err="1">
                <a:solidFill>
                  <a:srgbClr val="376092"/>
                </a:solidFill>
              </a:rPr>
              <a:t>Ecofont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SPRANQ Creative Communications (2008)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Average cost of wasted page=$0.06; average waste/day=6 pages; waste per year=1410 pages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Ink cartridges take ~450 years to decompose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</a:t>
            </a:r>
            <a:r>
              <a:rPr lang="en-US" sz="1400" dirty="0" err="1">
                <a:solidFill>
                  <a:srgbClr val="376092"/>
                </a:solidFill>
              </a:rPr>
              <a:t>Ecofont</a:t>
            </a:r>
            <a:r>
              <a:rPr lang="en-US" sz="1400" dirty="0">
                <a:solidFill>
                  <a:srgbClr val="376092"/>
                </a:solidFill>
              </a:rPr>
              <a:t> contains small "perforations" to reduce the amount of toner placed on the printed page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Reduces ink by up to 20%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</a:t>
            </a:r>
            <a:r>
              <a:rPr lang="en-US" sz="1400" dirty="0" err="1">
                <a:solidFill>
                  <a:srgbClr val="376092"/>
                </a:solidFill>
              </a:rPr>
              <a:t>Ecofont</a:t>
            </a:r>
            <a:r>
              <a:rPr lang="en-US" sz="1400" dirty="0">
                <a:solidFill>
                  <a:srgbClr val="376092"/>
                </a:solidFill>
              </a:rPr>
              <a:t> Professional: type in any font, but print in </a:t>
            </a:r>
            <a:r>
              <a:rPr lang="en-US" sz="1400" dirty="0" err="1">
                <a:solidFill>
                  <a:srgbClr val="376092"/>
                </a:solidFill>
              </a:rPr>
              <a:t>Ecofont</a:t>
            </a:r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+ Based on TrueType font Vera Sans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Designed for print, not necessarily intended for display type applications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Actual data on effectiveness and legibility yet to be determined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More likely to be used for draft communications (memos, etc.), rather than finished texts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Another conceptual model, challenging the established conventions of typeface design/use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447013"/>
            <a:ext cx="287999" cy="28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95638"/>
            <a:ext cx="8609263" cy="43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0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First Things First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"We, the undersigned, are graphic designers, photographers and students who have been brought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up in a world in which the techniques and apparatus of advertising have persistently been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presented to us as the most lucrative, effective and desirable means of using our talents ... [Our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time has been] wasted on these trivial purposes, which contribute little or nothing to our national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prosperity." --Ken Garland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Original manifesto reinstated in 1999, signed by 33 leading design professionals (22 original)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Renewed again in 2014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A rejection of the hyper-capitalist </a:t>
            </a:r>
            <a:r>
              <a:rPr lang="en-US" sz="1400">
                <a:solidFill>
                  <a:srgbClr val="376092"/>
                </a:solidFill>
              </a:rPr>
              <a:t>drive behind </a:t>
            </a:r>
            <a:r>
              <a:rPr lang="en-US" sz="1400" dirty="0">
                <a:solidFill>
                  <a:srgbClr val="376092"/>
                </a:solidFill>
              </a:rPr>
              <a:t>design practice (at the mercy of industry/the market)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Return design to its place as a means to resolving larger social/cultural issues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Not merely an aesthetic practice based on changing styles or trends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Investigate the influence and ubiquity of designed artifacts in everyday experience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Make meaningful changes in the world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 pledge to educate new generation of designers to become leaders in this practice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"We think that there are other things more worth using our skill and experience on ... We hope that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our society will tire of gimmick merchants, status salesmen and hidden persuaders, and that the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prior call on our skills will be for worthwhile purposes." --Ken Garland</a:t>
            </a:r>
          </a:p>
        </p:txBody>
      </p:sp>
    </p:spTree>
    <p:extLst>
      <p:ext uri="{BB962C8B-B14F-4D97-AF65-F5344CB8AC3E}">
        <p14:creationId xmlns:p14="http://schemas.microsoft.com/office/powerpoint/2010/main" val="964742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40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Montreal Metropolitan Community Logo and Branding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Co </a:t>
            </a:r>
            <a:r>
              <a:rPr lang="en-US" sz="1400" dirty="0" err="1">
                <a:solidFill>
                  <a:srgbClr val="376092"/>
                </a:solidFill>
              </a:rPr>
              <a:t>Création</a:t>
            </a:r>
            <a:r>
              <a:rPr lang="en-US" sz="1400" dirty="0">
                <a:solidFill>
                  <a:srgbClr val="376092"/>
                </a:solidFill>
              </a:rPr>
              <a:t> et </a:t>
            </a:r>
            <a:r>
              <a:rPr lang="en-US" sz="1400" dirty="0" err="1">
                <a:solidFill>
                  <a:srgbClr val="376092"/>
                </a:solidFill>
              </a:rPr>
              <a:t>Gestion</a:t>
            </a:r>
            <a:r>
              <a:rPr lang="en-US" sz="1400" dirty="0">
                <a:solidFill>
                  <a:srgbClr val="376092"/>
                </a:solidFill>
              </a:rPr>
              <a:t> de Marque Inc. (2006-2008)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New branding strategy commissioned to represent the 5 regions of Montreal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"... a branding that will clearly and cohesively present the metropolitan region’s features on the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international scene."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+ 2-year project; $487,000 budget (additional $200,000 to promote), funded by municipal taxpayers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Concept and Controversy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Various parts could be replaced with different </a:t>
            </a:r>
            <a:r>
              <a:rPr lang="en-US" sz="1400" dirty="0" err="1">
                <a:solidFill>
                  <a:srgbClr val="376092"/>
                </a:solidFill>
              </a:rPr>
              <a:t>colours</a:t>
            </a:r>
            <a:r>
              <a:rPr lang="en-US" sz="1400" dirty="0">
                <a:solidFill>
                  <a:srgbClr val="376092"/>
                </a:solidFill>
              </a:rPr>
              <a:t>, images, patterns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Reflect cultural diversity and geographic specificity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Suggest Montreal's legacy as a design capital, by making reference to Expo 67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Many felt that this was too big of a leap from the previous aesthetic strategy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"</a:t>
            </a:r>
            <a:r>
              <a:rPr lang="en-US" sz="1400" dirty="0" err="1">
                <a:solidFill>
                  <a:srgbClr val="376092"/>
                </a:solidFill>
              </a:rPr>
              <a:t>Brutalist</a:t>
            </a:r>
            <a:r>
              <a:rPr lang="en-US" sz="1400" dirty="0">
                <a:solidFill>
                  <a:srgbClr val="376092"/>
                </a:solidFill>
              </a:rPr>
              <a:t>" structure does not present a sense of warmth/friendliness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Selection of proposed </a:t>
            </a:r>
            <a:r>
              <a:rPr lang="en-US" sz="1400" dirty="0" err="1">
                <a:solidFill>
                  <a:srgbClr val="376092"/>
                </a:solidFill>
              </a:rPr>
              <a:t>colours</a:t>
            </a:r>
            <a:r>
              <a:rPr lang="en-US" sz="1400" dirty="0">
                <a:solidFill>
                  <a:srgbClr val="376092"/>
                </a:solidFill>
              </a:rPr>
              <a:t> did not reflect the culture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Suggested fragmentation/division, rather than inclusivity and cooperation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Too corporate, and the design could be applied to any generic organization starting with "M"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Public announcement of fee was a primary controversy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Poor communication of visual strategy and theme in layman's terms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                + </a:t>
            </a:r>
            <a:r>
              <a:rPr lang="en-US" sz="1400" dirty="0" err="1">
                <a:solidFill>
                  <a:srgbClr val="376092"/>
                </a:solidFill>
              </a:rPr>
              <a:t>L'espace</a:t>
            </a:r>
            <a:r>
              <a:rPr lang="en-US" sz="1400" dirty="0">
                <a:solidFill>
                  <a:srgbClr val="376092"/>
                </a:solidFill>
              </a:rPr>
              <a:t> pour se </a:t>
            </a:r>
            <a:r>
              <a:rPr lang="en-US" sz="1400" dirty="0" err="1">
                <a:solidFill>
                  <a:srgbClr val="376092"/>
                </a:solidFill>
              </a:rPr>
              <a:t>réaliser</a:t>
            </a:r>
            <a:endParaRPr lang="en-US" sz="1400" dirty="0">
              <a:solidFill>
                <a:srgbClr val="37609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230715"/>
            <a:ext cx="3685034" cy="17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0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41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Montreal Metropolitan Community Logo and Branding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57158"/>
            <a:ext cx="6712180" cy="51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64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42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Massive Change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Bruce Mau (2006)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"Massive Change is not about the world of design. It's about the design of the world."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Curated exhibition surveying global trends/approaches deemed to be creating change in the world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"Massive Change is dramatic, engaging and critical, immersing visitors in a series of powerful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encounters with the latest innovations in the fields of urban design, transportation, information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design, revolutionary material and more."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Themes of technological advancements, computer modeling/data visualization, design for the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medical industry, military design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Key theme was sustainability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Paradox: gallery walls (and some floors/ceilings) skinned with floor-to-ceiling adhesive vinyl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Single-use, printed with non-water-based inks, repeated in each venue the show traveled to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Does the message outweigh the consequences of its means of delivery?</a:t>
            </a:r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447013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66434"/>
            <a:ext cx="6654800" cy="24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39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43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Massive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94756"/>
            <a:ext cx="8681211" cy="47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66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44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Massive Change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19810"/>
            <a:ext cx="6828589" cy="51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72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45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</a:t>
            </a:r>
            <a:r>
              <a:rPr lang="en-US" sz="1400" i="1" dirty="0">
                <a:solidFill>
                  <a:srgbClr val="376092"/>
                </a:solidFill>
              </a:rPr>
              <a:t>The Human Scale </a:t>
            </a:r>
            <a:r>
              <a:rPr lang="en-US" sz="1400" dirty="0">
                <a:solidFill>
                  <a:srgbClr val="376092"/>
                </a:solidFill>
              </a:rPr>
              <a:t>(dir. Andreas </a:t>
            </a:r>
            <a:r>
              <a:rPr lang="en-US" sz="1400" dirty="0" err="1">
                <a:solidFill>
                  <a:srgbClr val="376092"/>
                </a:solidFill>
              </a:rPr>
              <a:t>Møl</a:t>
            </a:r>
            <a:r>
              <a:rPr lang="en-US" sz="1400" dirty="0">
                <a:solidFill>
                  <a:srgbClr val="376092"/>
                </a:solidFill>
              </a:rPr>
              <a:t> </a:t>
            </a:r>
            <a:r>
              <a:rPr lang="en-US" sz="1400" dirty="0" err="1">
                <a:solidFill>
                  <a:srgbClr val="376092"/>
                </a:solidFill>
              </a:rPr>
              <a:t>Dalsgaard</a:t>
            </a:r>
            <a:r>
              <a:rPr lang="en-US" sz="1400" dirty="0">
                <a:solidFill>
                  <a:srgbClr val="376092"/>
                </a:solidFill>
              </a:rPr>
              <a:t>, 2013)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"50% of the world’s population lives in urban areas. By 2050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this will increase to 80%. Life in a mega city is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both enchanting and problematic. Today we face peak oil,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climate change, loneliness and severe health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issues due to our way of life. But why? The Danish architect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and professor Jan </a:t>
            </a:r>
            <a:r>
              <a:rPr lang="en-US" sz="1400" dirty="0" err="1">
                <a:solidFill>
                  <a:srgbClr val="376092"/>
                </a:solidFill>
              </a:rPr>
              <a:t>Gehl</a:t>
            </a:r>
            <a:r>
              <a:rPr lang="en-US" sz="1400" dirty="0">
                <a:solidFill>
                  <a:srgbClr val="376092"/>
                </a:solidFill>
              </a:rPr>
              <a:t> has studied human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behavior in cities through 40 years. He has documented how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modern cities repel human interaction, and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argues that we can build cities in a way, which takes human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needs for inclusion and intimacy into account.”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Jane Jacobs, </a:t>
            </a:r>
            <a:r>
              <a:rPr lang="en-US" sz="1400" i="1" dirty="0">
                <a:solidFill>
                  <a:srgbClr val="376092"/>
                </a:solidFill>
              </a:rPr>
              <a:t>The Death and Life of Great American Cities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Jane’s Walk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218" y="1042745"/>
            <a:ext cx="2934907" cy="5568282"/>
          </a:xfrm>
          <a:prstGeom prst="rect">
            <a:avLst/>
          </a:prstGeom>
        </p:spPr>
      </p:pic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33" y="1013840"/>
            <a:ext cx="287999" cy="287999"/>
          </a:xfrm>
          <a:prstGeom prst="rect">
            <a:avLst/>
          </a:prstGeom>
        </p:spPr>
      </p:pic>
      <p:pic>
        <p:nvPicPr>
          <p:cNvPr id="11" name="Picture 10">
            <a:hlinkClick r:id="rId6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38" y="3796797"/>
            <a:ext cx="287999" cy="287999"/>
          </a:xfrm>
          <a:prstGeom prst="rect">
            <a:avLst/>
          </a:prstGeom>
        </p:spPr>
      </p:pic>
      <p:pic>
        <p:nvPicPr>
          <p:cNvPr id="12" name="Picture 11">
            <a:hlinkClick r:id="rId7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58" y="4042773"/>
            <a:ext cx="287999" cy="2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70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46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Major Assignment: "Just What is it That Makes Today’s Homes So Different, So Appealing?”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Part 2: Integration (40%, Due November 28 </a:t>
            </a:r>
            <a:r>
              <a:rPr lang="en-US" sz="1400" b="1" dirty="0">
                <a:solidFill>
                  <a:srgbClr val="376092"/>
                </a:solidFill>
              </a:rPr>
              <a:t>December 5</a:t>
            </a:r>
            <a:r>
              <a:rPr lang="en-US" sz="1400" dirty="0">
                <a:solidFill>
                  <a:srgbClr val="376092"/>
                </a:solidFill>
              </a:rPr>
              <a:t>)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                                                                                               + Richard Hamilton (1956)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25052"/>
            <a:ext cx="4410601" cy="45900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F967F4-912E-6F10-AD42-25C4CBD94EA8}"/>
                  </a:ext>
                </a:extLst>
              </p14:cNvPr>
              <p14:cNvContentPartPr/>
              <p14:nvPr/>
            </p14:nvContentPartPr>
            <p14:xfrm>
              <a:off x="2797962" y="1625174"/>
              <a:ext cx="1473840" cy="11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F967F4-912E-6F10-AD42-25C4CBD94E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9322" y="1616174"/>
                <a:ext cx="1491480" cy="2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2837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47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12: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Major Assignment: "Just What is it That Makes Today’s Homes So Different, So Appealing?”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Part 2: Integration (40%; due November 28 </a:t>
            </a:r>
            <a:r>
              <a:rPr lang="en-US" sz="1400" b="1" dirty="0">
                <a:solidFill>
                  <a:srgbClr val="376092"/>
                </a:solidFill>
              </a:rPr>
              <a:t>December 5</a:t>
            </a:r>
            <a:r>
              <a:rPr lang="en-US" sz="1400" dirty="0">
                <a:solidFill>
                  <a:srgbClr val="376092"/>
                </a:solidFill>
              </a:rPr>
              <a:t>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Determine how your artifact influences, and is influenced by the culture/world in which it operates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Connect object to broader culture and theoretical/historical/social framework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How does it reflect the values and cultural attitudes of its time and place?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Section 1 (20%; approx. 1500 words):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Locate and evaluate at least 6 sources of information about object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Wikipedia and Google do not count!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At least 1 library book (any library)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At least 1 scholarly article (from a </a:t>
            </a:r>
            <a:r>
              <a:rPr lang="en-US" sz="1400" dirty="0" err="1">
                <a:solidFill>
                  <a:srgbClr val="376092"/>
                </a:solidFill>
              </a:rPr>
              <a:t>metasearch</a:t>
            </a:r>
            <a:r>
              <a:rPr lang="en-US" sz="1400" dirty="0">
                <a:solidFill>
                  <a:srgbClr val="376092"/>
                </a:solidFill>
              </a:rPr>
              <a:t> or online database)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At least 1 reference from a popular media source (magazines, websites, advertisements)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Discuss how your artifact relates predominant cultural values/ideals (be specific about the time,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location, community, user, etc.)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Example - Starbucks cup: rise of café culture or throwaway culture or </a:t>
            </a:r>
            <a:r>
              <a:rPr lang="en-US" sz="1400" dirty="0" err="1">
                <a:solidFill>
                  <a:srgbClr val="376092"/>
                </a:solidFill>
              </a:rPr>
              <a:t>brandism</a:t>
            </a:r>
            <a:r>
              <a:rPr lang="en-US" sz="1400" dirty="0">
                <a:solidFill>
                  <a:srgbClr val="376092"/>
                </a:solidFill>
              </a:rPr>
              <a:t> or the nomadic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workplace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For each reference, provide a 250-word description of what the article contributes to your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understanding of the artifact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Provide proper citations; credit all borrowed thoughts and references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C56F0B-C22E-D2DD-7C52-90F4402D370C}"/>
                  </a:ext>
                </a:extLst>
              </p14:cNvPr>
              <p14:cNvContentPartPr/>
              <p14:nvPr/>
            </p14:nvContentPartPr>
            <p14:xfrm>
              <a:off x="2901642" y="1636694"/>
              <a:ext cx="1105920" cy="19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C56F0B-C22E-D2DD-7C52-90F4402D37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3002" y="1627694"/>
                <a:ext cx="112356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2017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48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Major Assignment: "Just What is it That Makes Today’s Homes So Different, So Appealing?”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Section 2 (15%; approx. 250-500 words):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Choose one historical artifact (pre-1960) to compare or contrast with your artifact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Do not use any artifacts that were a central subject of one of the lectures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Describe how it reflected its time/culture and how it relates to your contemporary example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Elaborate on how it expresses similar or very different values than your original artifact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Example - Starbucks cup: Compared with Wedgewood Queen's Ware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Popularity due in part that the Queen of England requested a full set for personal use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Early form of </a:t>
            </a:r>
            <a:r>
              <a:rPr lang="en-US" sz="1400" dirty="0" err="1">
                <a:solidFill>
                  <a:srgbClr val="376092"/>
                </a:solidFill>
              </a:rPr>
              <a:t>brandism</a:t>
            </a:r>
            <a:r>
              <a:rPr lang="en-US" sz="1400" dirty="0">
                <a:solidFill>
                  <a:srgbClr val="376092"/>
                </a:solidFill>
              </a:rPr>
              <a:t> ("By appointment to...")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70247"/>
            <a:ext cx="4916905" cy="31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77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49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Major Assignment: "Just What is it That Makes Today’s Homes So Different, So Appealing?”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Section 3 (5%; approx. 250 words):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Conclusion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How does this study help you to better understand contemporary culture, and your role as a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designer?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Format: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Approximately 2000-words, with appropriate citations, title page, etc.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Provide digital copy of text (upload to Moodle)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Include relevant illustrations/photos/captions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Citations should follow guidelines, as detailed on the Concordia Library site (MLA)  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Assessment: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Adhesion to guidelines (article sources, length, formatting)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Correlation between article selections and artifact (innovation, relevance)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Interesting selection of comparative artifact (relation to dominant themes)</a:t>
            </a:r>
          </a:p>
        </p:txBody>
      </p:sp>
    </p:spTree>
    <p:extLst>
      <p:ext uri="{BB962C8B-B14F-4D97-AF65-F5344CB8AC3E}">
        <p14:creationId xmlns:p14="http://schemas.microsoft.com/office/powerpoint/2010/main" val="2558114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5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</a:t>
            </a:r>
            <a:r>
              <a:rPr lang="en-US" sz="1400" i="1" dirty="0">
                <a:solidFill>
                  <a:srgbClr val="376092"/>
                </a:solidFill>
              </a:rPr>
              <a:t>The Story of Stuff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Annie Leonard (2009)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Examine the entire lifecycle of artifacts to understand: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+ Cycle: </a:t>
            </a:r>
            <a:r>
              <a:rPr lang="en-US" sz="1400" b="1" dirty="0">
                <a:solidFill>
                  <a:srgbClr val="376092"/>
                </a:solidFill>
              </a:rPr>
              <a:t>Extraction &gt; Production &gt; Distribution &gt; Consumption &gt; Disposal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+ Environmental impacts (sourcing/harvesting/extraction of materials, process of manufacture,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byproducts, </a:t>
            </a:r>
            <a:r>
              <a:rPr lang="en-US" sz="1400" dirty="0" err="1">
                <a:solidFill>
                  <a:srgbClr val="376092"/>
                </a:solidFill>
              </a:rPr>
              <a:t>labour</a:t>
            </a:r>
            <a:r>
              <a:rPr lang="en-US" sz="1400" dirty="0">
                <a:solidFill>
                  <a:srgbClr val="376092"/>
                </a:solidFill>
              </a:rPr>
              <a:t>/outsourcing, design efficiency, energy usage, reuse/reinvention/disposal)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+ Responsibility of putting design into the world (social consequences, usefulness, resolution of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existing problem or creation of another, ethical implications)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+ Public acceptance (expansion of production, feedback/iteration of design, modification or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application of technology to other scenarios, shifts in other artifacts/processes as a result of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introduction, rejection)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+ Afterlife (disposal, reuse, processing, consumption, obsolescence, myth/archetype/historical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record)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Reassess the role of "stuff" in our lives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+ How much do we need?  How much is enough?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+ What purpose does it serve? (functional, aesthetic, connotative, symbolic)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016724"/>
            <a:ext cx="287999" cy="28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6" y="4909127"/>
            <a:ext cx="3633534" cy="18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639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50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week 11: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Heads-Up: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Tutorial 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Major Assignment Part 2: Due November 28 </a:t>
            </a:r>
            <a:r>
              <a:rPr lang="en-US" sz="1400" b="1" dirty="0">
                <a:solidFill>
                  <a:srgbClr val="376092"/>
                </a:solidFill>
              </a:rPr>
              <a:t>December 5</a:t>
            </a:r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     + Please use tutorial session and office hours to address questions and request feedback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75FE2F-962F-5F58-CA1B-EE6C0A4BF24C}"/>
                  </a:ext>
                </a:extLst>
              </p14:cNvPr>
              <p14:cNvContentPartPr/>
              <p14:nvPr/>
            </p14:nvContentPartPr>
            <p14:xfrm>
              <a:off x="2994614" y="2064734"/>
              <a:ext cx="1088640" cy="2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75FE2F-962F-5F58-CA1B-EE6C0A4BF2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5974" y="2056094"/>
                <a:ext cx="1106280" cy="4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58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6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</a:t>
            </a:r>
            <a:r>
              <a:rPr lang="en-US" sz="1400" dirty="0" err="1">
                <a:solidFill>
                  <a:srgbClr val="376092"/>
                </a:solidFill>
              </a:rPr>
              <a:t>Matti</a:t>
            </a:r>
            <a:r>
              <a:rPr lang="en-US" sz="1400" dirty="0">
                <a:solidFill>
                  <a:srgbClr val="376092"/>
                </a:solidFill>
              </a:rPr>
              <a:t> </a:t>
            </a:r>
            <a:r>
              <a:rPr lang="en-US" sz="1400" dirty="0" err="1">
                <a:solidFill>
                  <a:srgbClr val="376092"/>
                </a:solidFill>
              </a:rPr>
              <a:t>Suuronen</a:t>
            </a:r>
            <a:r>
              <a:rPr lang="en-US" sz="1400" dirty="0">
                <a:solidFill>
                  <a:srgbClr val="376092"/>
                </a:solidFill>
              </a:rPr>
              <a:t> (1968)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" y="1016724"/>
            <a:ext cx="287999" cy="287999"/>
          </a:xfrm>
          <a:prstGeom prst="rect">
            <a:avLst/>
          </a:prstGeom>
        </p:spPr>
      </p:pic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53" y="1022076"/>
            <a:ext cx="287999" cy="28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78" y="2005209"/>
            <a:ext cx="8486502" cy="34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80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7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Historical/Political Context: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Apex of consumerism in the West; outward displays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of wealth/status/disposable income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Keeping up with the Joneses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Leisure culture, travel/tourism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Sexual liberation, swingers, free love, peace/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anti-war movement, hippies, rise of drug culture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Revolution in legislation of equality for many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disempowered groups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Rise in media culture, connection to larger world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within the domestic environment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+ Aesthetic Context: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Kitsch, Pop Art, acid-psychedelic </a:t>
            </a:r>
            <a:r>
              <a:rPr lang="en-US" sz="1400" dirty="0" err="1">
                <a:solidFill>
                  <a:srgbClr val="376092"/>
                </a:solidFill>
              </a:rPr>
              <a:t>colours</a:t>
            </a:r>
            <a:r>
              <a:rPr lang="en-US" sz="1400" dirty="0">
                <a:solidFill>
                  <a:srgbClr val="376092"/>
                </a:solidFill>
              </a:rPr>
              <a:t> and form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Shapes, patterns, typography reference the space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race (Neil Armstrong lands on moon, 1969)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Themes of utopia, future, sex, and leisure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     (all facilitated by machines - relieve drudgery)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Technological and market dominance of American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manufacturing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Strong sense of nationalism: rhetoric of progress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594" y="1042745"/>
            <a:ext cx="3891385" cy="51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8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36" y="1454408"/>
            <a:ext cx="7416801" cy="515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in-graphic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45" y="11758"/>
            <a:ext cx="675977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8380" y="6356350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srgbClr val="EF4623"/>
                </a:solidFill>
              </a:rPr>
              <a:t>9</a:t>
            </a:fld>
            <a:endParaRPr lang="en-US" dirty="0">
              <a:solidFill>
                <a:srgbClr val="EF462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624" y="452384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week 11: what is “good” design?</a:t>
            </a:r>
            <a:endParaRPr lang="en-US" dirty="0">
              <a:solidFill>
                <a:srgbClr val="37609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55579"/>
            <a:ext cx="882048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624" y="1042745"/>
            <a:ext cx="8379323" cy="590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6092"/>
                </a:solidFill>
              </a:rPr>
              <a:t>+ Case Study: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Material Advancements: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Experimentation and advancements in man-made materials (plastics, etc.)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Allowed for casting, bending, forming of materials into new shapes, 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not previously attainable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Cheaper manufacturing costs than natural materials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Glossy surfaces, with extreme machine precision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     + Another signifier of progress</a:t>
            </a: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endParaRPr lang="en-US" sz="1400" dirty="0">
              <a:solidFill>
                <a:srgbClr val="376092"/>
              </a:solidFill>
            </a:endParaRPr>
          </a:p>
          <a:p>
            <a:r>
              <a:rPr lang="en-US" sz="1400" dirty="0">
                <a:solidFill>
                  <a:srgbClr val="376092"/>
                </a:solidFill>
              </a:rPr>
              <a:t>+ Why was the </a:t>
            </a:r>
            <a:r>
              <a:rPr lang="en-US" sz="1400" dirty="0" err="1">
                <a:solidFill>
                  <a:srgbClr val="376092"/>
                </a:solidFill>
              </a:rPr>
              <a:t>Futuro</a:t>
            </a:r>
            <a:r>
              <a:rPr lang="en-US" sz="1400" dirty="0">
                <a:solidFill>
                  <a:srgbClr val="376092"/>
                </a:solidFill>
              </a:rPr>
              <a:t> a Failure?</a:t>
            </a:r>
          </a:p>
          <a:p>
            <a:r>
              <a:rPr lang="en-US" sz="1400" dirty="0">
                <a:solidFill>
                  <a:srgbClr val="376092"/>
                </a:solidFill>
              </a:rPr>
              <a:t>     + It appeared to meet all the criteria of a changing culture in the late 1960s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068" y="1350211"/>
            <a:ext cx="7272792" cy="47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0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10014</TotalTime>
  <Words>5623</Words>
  <Application>Microsoft Macintosh PowerPoint</Application>
  <PresentationFormat>On-screen Show (4:3)</PresentationFormat>
  <Paragraphs>644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Christopher Moore</cp:lastModifiedBy>
  <cp:revision>240</cp:revision>
  <dcterms:created xsi:type="dcterms:W3CDTF">2010-04-12T23:12:02Z</dcterms:created>
  <dcterms:modified xsi:type="dcterms:W3CDTF">2023-11-21T12:45:14Z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