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4">
          <p15:clr>
            <a:srgbClr val="A4A3A4"/>
          </p15:clr>
        </p15:guide>
        <p15:guide id="2" pos="3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7" autoAdjust="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800" y="200"/>
      </p:cViewPr>
      <p:guideLst>
        <p:guide orient="horz" pos="2004"/>
        <p:guide pos="3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2023-11-21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2023-11-21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2023-11-21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2023-11-21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2023-11-21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2023-11-21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2023-11-21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2023-11-21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2023-11-21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2023-11-21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2023-11-21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2023-11-21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massivechangenetwork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EkwcY7OI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12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Do </a:t>
            </a:r>
            <a:r>
              <a:rPr lang="en-US" sz="1400" i="1" dirty="0">
                <a:solidFill>
                  <a:srgbClr val="376092"/>
                </a:solidFill>
              </a:rPr>
              <a:t>You</a:t>
            </a:r>
            <a:r>
              <a:rPr lang="en-US" sz="1400" dirty="0">
                <a:solidFill>
                  <a:srgbClr val="376092"/>
                </a:solidFill>
              </a:rPr>
              <a:t> Represent?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7205"/>
            <a:ext cx="8479080" cy="43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Do </a:t>
            </a:r>
            <a:r>
              <a:rPr lang="en-US" sz="1400" i="1" dirty="0">
                <a:solidFill>
                  <a:srgbClr val="376092"/>
                </a:solidFill>
              </a:rPr>
              <a:t>You</a:t>
            </a:r>
            <a:r>
              <a:rPr lang="en-US" sz="1400" dirty="0">
                <a:solidFill>
                  <a:srgbClr val="376092"/>
                </a:solidFill>
              </a:rPr>
              <a:t> Represent?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1909"/>
            <a:ext cx="8464780" cy="43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Do </a:t>
            </a:r>
            <a:r>
              <a:rPr lang="en-US" sz="1400" i="1" dirty="0">
                <a:solidFill>
                  <a:srgbClr val="376092"/>
                </a:solidFill>
              </a:rPr>
              <a:t>You</a:t>
            </a:r>
            <a:r>
              <a:rPr lang="en-US" sz="1400" dirty="0">
                <a:solidFill>
                  <a:srgbClr val="376092"/>
                </a:solidFill>
              </a:rPr>
              <a:t> Represent?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8637"/>
            <a:ext cx="7256379" cy="50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9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Do </a:t>
            </a:r>
            <a:r>
              <a:rPr lang="en-US" sz="1400" i="1" dirty="0">
                <a:solidFill>
                  <a:srgbClr val="376092"/>
                </a:solidFill>
              </a:rPr>
              <a:t>You</a:t>
            </a:r>
            <a:r>
              <a:rPr lang="en-US" sz="1400" dirty="0">
                <a:solidFill>
                  <a:srgbClr val="376092"/>
                </a:solidFill>
              </a:rPr>
              <a:t> Represent?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70526"/>
            <a:ext cx="7988541" cy="51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8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Do </a:t>
            </a:r>
            <a:r>
              <a:rPr lang="en-US" sz="1400" i="1" dirty="0">
                <a:solidFill>
                  <a:srgbClr val="376092"/>
                </a:solidFill>
              </a:rPr>
              <a:t>You</a:t>
            </a:r>
            <a:r>
              <a:rPr lang="en-US" sz="1400" dirty="0">
                <a:solidFill>
                  <a:srgbClr val="376092"/>
                </a:solidFill>
              </a:rPr>
              <a:t> Represent?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5752"/>
            <a:ext cx="6989011" cy="52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63" y="1193800"/>
            <a:ext cx="5295900" cy="447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Welcome to </a:t>
            </a:r>
            <a:r>
              <a:rPr lang="en-US" sz="1400" b="1">
                <a:solidFill>
                  <a:srgbClr val="376092"/>
                </a:solidFill>
              </a:rPr>
              <a:t>the FUTURE...</a:t>
            </a:r>
            <a:endParaRPr lang="en-US" sz="1400" b="1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Design Seduces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own our objects, but our objects also own 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Dictates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Controls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</a:t>
            </a:r>
            <a:r>
              <a:rPr lang="en-US" sz="1400" i="1" dirty="0">
                <a:solidFill>
                  <a:srgbClr val="376092"/>
                </a:solidFill>
              </a:rPr>
              <a:t>Constrains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Shackles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Design Liberates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Artifacts can remove constraints on daily life struggles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</a:t>
            </a:r>
            <a:r>
              <a:rPr lang="en-US" sz="1400" i="1" dirty="0">
                <a:solidFill>
                  <a:srgbClr val="376092"/>
                </a:solidFill>
              </a:rPr>
              <a:t>Affords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Frees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Uplifts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Design Challenges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Question the assumptions of "the one right way"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Researches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Innovates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Critiques</a:t>
            </a:r>
          </a:p>
        </p:txBody>
      </p:sp>
    </p:spTree>
    <p:extLst>
      <p:ext uri="{BB962C8B-B14F-4D97-AF65-F5344CB8AC3E}">
        <p14:creationId xmlns:p14="http://schemas.microsoft.com/office/powerpoint/2010/main" val="143946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is Everywhere!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Bruce Mau, "Massive Change"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Mau: "Design has emerged as one of the world's most powerful forces. It has placed us at the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beginning of a new, unprecedented period of human possibility, where all economies and ecologies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are becoming global, relational, and interconnected.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In order to understand and harness these emerging forces, there is an urgent need to articulate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precisely what we are doing to ourselves and to our world."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2626"/>
            <a:ext cx="4752975" cy="2787459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33" y="1428248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But What Does it All Mean?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7158"/>
            <a:ext cx="8117738" cy="49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 Call to Arms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Design is on the Cusp (But not "of the Moment")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Your task is to sort out the future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...as a discipline, as an area of research, as a philosophical approach to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Engagement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Giving a Damn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Thoughtful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Responsible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Commitment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Relevant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Purposeful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Legitimate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Design is Social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fulfills a broader vision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It operates among people and for people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Community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Culture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Observation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Relational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Exploring the World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is Interconnected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99789" y="2656581"/>
            <a:ext cx="21389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YOU</a:t>
            </a:r>
          </a:p>
          <a:p>
            <a:r>
              <a:rPr lang="en-US" sz="3600" b="1" dirty="0"/>
              <a:t>ME</a:t>
            </a:r>
          </a:p>
          <a:p>
            <a:r>
              <a:rPr lang="en-US" sz="3600" b="1" dirty="0"/>
              <a:t>WE</a:t>
            </a:r>
          </a:p>
          <a:p>
            <a:r>
              <a:rPr lang="en-US" sz="3600" b="1" dirty="0"/>
              <a:t>THEM</a:t>
            </a:r>
          </a:p>
          <a:p>
            <a:r>
              <a:rPr lang="en-US" sz="3600" b="1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204823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 Call to Arms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Tibor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Kalman</a:t>
            </a:r>
            <a:r>
              <a:rPr lang="en-US" sz="1400" dirty="0">
                <a:solidFill>
                  <a:srgbClr val="376092"/>
                </a:solidFill>
              </a:rPr>
              <a:t>, "Fuck Committees (I Believe in Lunatics)" (1998):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"It's about the struggle between individuals with jagged passion in their work and today's faceless     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corporate committees, which claim to understand the needs of the mass audience, and are removing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the idiosyncrasies, polishing the jags, creating a thought-free, passion-free, cultural mush that will not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be hated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nor loved by anyone. By now, virtually all media, architecture, product and graphic design have been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freed from ideas, individual passion, and have been relegated to a role of corporate servitude,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carrying out corporate strategies and increasing stock prices. Creative people are now working for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the bottom line. [...]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I offer a modest solution: find the cracks in the wall.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There are a very few lunatic entrepreneurs who will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understand that culture and design are not about fatter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wallets, but about creating a future. They will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understand that wealth is a means, not an end.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Under other circumstances they may have turned 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to be like you, creative lunatics. Believe me, they're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there and when you find them, treat them well and use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their money to change the world.”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Happy Holidays - I Will See You in the </a:t>
            </a:r>
            <a:r>
              <a:rPr lang="en-US" sz="1400" b="1" dirty="0">
                <a:solidFill>
                  <a:srgbClr val="376092"/>
                </a:solidFill>
              </a:rPr>
              <a:t>FUTURE!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263" y="3527845"/>
            <a:ext cx="3106716" cy="28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Major Assignment Part 2: </a:t>
            </a:r>
            <a:r>
              <a:rPr lang="en-US" sz="1400" b="1">
                <a:solidFill>
                  <a:srgbClr val="376092"/>
                </a:solidFill>
              </a:rPr>
              <a:t>Due December 5</a:t>
            </a:r>
            <a:endParaRPr lang="en-US" sz="1400" b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Please ensure that you have submitted a copy on Moodle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 and Discussion: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does it all mean?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design manifesto and a call to arms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Rethinking the design process, emergent practices and interdisciplinary approaches</a:t>
            </a:r>
          </a:p>
        </p:txBody>
      </p:sp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"Just What is it That Makes Today’s Homes So Different, So Appealing?”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"500 Days of Summer" (2009, dir. Mark Webb)</a:t>
            </a: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33" y="1428248"/>
            <a:ext cx="287999" cy="287999"/>
          </a:xfrm>
          <a:prstGeom prst="rect">
            <a:avLst/>
          </a:prstGeom>
        </p:spPr>
      </p:pic>
      <p:pic>
        <p:nvPicPr>
          <p:cNvPr id="3" name="Picture 2" descr="500-IKE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6" y="2046706"/>
            <a:ext cx="8373476" cy="35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Communicates: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Semiotics and "The Rhetoric of Images"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study of signs and sign-systems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</a:t>
            </a:r>
            <a:r>
              <a:rPr lang="en-US" sz="1400" b="1" dirty="0">
                <a:solidFill>
                  <a:srgbClr val="376092"/>
                </a:solidFill>
              </a:rPr>
              <a:t>sign</a:t>
            </a:r>
            <a:r>
              <a:rPr lang="en-US" sz="1400" dirty="0">
                <a:solidFill>
                  <a:srgbClr val="376092"/>
                </a:solidFill>
              </a:rPr>
              <a:t> is something that stands in for something else, to somebody in some way, shape, or form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Contains: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</a:t>
            </a:r>
            <a:r>
              <a:rPr lang="en-US" sz="1400" b="1" dirty="0">
                <a:solidFill>
                  <a:srgbClr val="376092"/>
                </a:solidFill>
              </a:rPr>
              <a:t>Object</a:t>
            </a:r>
            <a:r>
              <a:rPr lang="en-US" sz="1400" dirty="0">
                <a:solidFill>
                  <a:srgbClr val="376092"/>
                </a:solidFill>
              </a:rPr>
              <a:t>: what the sign stands for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</a:t>
            </a:r>
            <a:r>
              <a:rPr lang="en-US" sz="1400" b="1" dirty="0" err="1">
                <a:solidFill>
                  <a:srgbClr val="376092"/>
                </a:solidFill>
              </a:rPr>
              <a:t>Interpretant</a:t>
            </a:r>
            <a:r>
              <a:rPr lang="en-US" sz="1400" dirty="0">
                <a:solidFill>
                  <a:srgbClr val="376092"/>
                </a:solidFill>
              </a:rPr>
              <a:t>: the representation created in the mind of the perceiver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"The entire universe is perfused with signs, if it is not composed entirely of signs."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(Charles Sanders Peirce, 1903)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tells the stories of people, places and things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are all authors of our personal life narratives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Crafted through the "constellation" of signs in our everyday lives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Objects and images have become a currency in contemporary culture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5474"/>
            <a:ext cx="2110329" cy="2326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6858" y="3637087"/>
            <a:ext cx="201616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376092"/>
                </a:solidFill>
              </a:rPr>
              <a:t>Started in 1854, Louis Vuitton is </a:t>
            </a:r>
          </a:p>
          <a:p>
            <a:r>
              <a:rPr lang="en-US" sz="900" dirty="0">
                <a:solidFill>
                  <a:srgbClr val="376092"/>
                </a:solidFill>
              </a:rPr>
              <a:t>not only one of the oldest, but </a:t>
            </a:r>
          </a:p>
          <a:p>
            <a:r>
              <a:rPr lang="en-US" sz="900" dirty="0">
                <a:solidFill>
                  <a:srgbClr val="376092"/>
                </a:solidFill>
              </a:rPr>
              <a:t>also one of the most legendary </a:t>
            </a:r>
          </a:p>
          <a:p>
            <a:r>
              <a:rPr lang="en-US" sz="900" dirty="0">
                <a:solidFill>
                  <a:srgbClr val="376092"/>
                </a:solidFill>
              </a:rPr>
              <a:t>houses of fashion in the world.</a:t>
            </a:r>
          </a:p>
          <a:p>
            <a:endParaRPr lang="en-US" sz="900" dirty="0">
              <a:solidFill>
                <a:srgbClr val="376092"/>
              </a:solidFill>
            </a:endParaRPr>
          </a:p>
          <a:p>
            <a:r>
              <a:rPr lang="en-US" sz="900" dirty="0">
                <a:solidFill>
                  <a:srgbClr val="376092"/>
                </a:solidFill>
              </a:rPr>
              <a:t>Specializing in trunks, leather </a:t>
            </a:r>
          </a:p>
          <a:p>
            <a:r>
              <a:rPr lang="en-US" sz="900" dirty="0">
                <a:solidFill>
                  <a:srgbClr val="376092"/>
                </a:solidFill>
              </a:rPr>
              <a:t>goods, ready-to-wear, shoes, </a:t>
            </a:r>
          </a:p>
          <a:p>
            <a:r>
              <a:rPr lang="en-US" sz="900" dirty="0">
                <a:solidFill>
                  <a:srgbClr val="376092"/>
                </a:solidFill>
              </a:rPr>
              <a:t>watches, jewelry, accessories, </a:t>
            </a:r>
          </a:p>
          <a:p>
            <a:r>
              <a:rPr lang="en-US" sz="900" dirty="0">
                <a:solidFill>
                  <a:srgbClr val="376092"/>
                </a:solidFill>
              </a:rPr>
              <a:t>sunglasses, and books, the </a:t>
            </a:r>
          </a:p>
          <a:p>
            <a:r>
              <a:rPr lang="en-US" sz="900" dirty="0">
                <a:solidFill>
                  <a:srgbClr val="376092"/>
                </a:solidFill>
              </a:rPr>
              <a:t>company is known the world over </a:t>
            </a:r>
          </a:p>
          <a:p>
            <a:r>
              <a:rPr lang="en-US" sz="900" dirty="0">
                <a:solidFill>
                  <a:srgbClr val="376092"/>
                </a:solidFill>
              </a:rPr>
              <a:t>for its iconic LV monogram and logo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529" y="3181349"/>
            <a:ext cx="2641935" cy="26419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9929" y="4180746"/>
            <a:ext cx="54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==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999" y="4180746"/>
            <a:ext cx="45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==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52537" y="4127273"/>
            <a:ext cx="45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==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06808" y="3065443"/>
            <a:ext cx="2285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LUXURY</a:t>
            </a:r>
          </a:p>
          <a:p>
            <a:r>
              <a:rPr lang="en-US" sz="1600" dirty="0"/>
              <a:t>AFFLUENCE</a:t>
            </a:r>
          </a:p>
          <a:p>
            <a:r>
              <a:rPr lang="en-US" sz="1600" dirty="0"/>
              <a:t>PRESTIGE</a:t>
            </a:r>
          </a:p>
          <a:p>
            <a:r>
              <a:rPr lang="en-US" sz="1600" dirty="0"/>
              <a:t>WEALTH </a:t>
            </a:r>
          </a:p>
          <a:p>
            <a:r>
              <a:rPr lang="en-US" sz="1600" dirty="0"/>
              <a:t>LUGGAGE</a:t>
            </a:r>
          </a:p>
          <a:p>
            <a:r>
              <a:rPr lang="en-US" sz="1600" dirty="0"/>
              <a:t>QUALITY</a:t>
            </a:r>
          </a:p>
          <a:p>
            <a:r>
              <a:rPr lang="en-US" sz="1600" dirty="0"/>
              <a:t>CELEBRITY</a:t>
            </a:r>
          </a:p>
          <a:p>
            <a:r>
              <a:rPr lang="en-US" sz="1600" dirty="0"/>
              <a:t>OSTENTATIOUS</a:t>
            </a:r>
          </a:p>
          <a:p>
            <a:r>
              <a:rPr lang="en-US" sz="1600" dirty="0"/>
              <a:t>COUNTERFEIT</a:t>
            </a:r>
          </a:p>
          <a:p>
            <a:r>
              <a:rPr lang="en-US" sz="16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37163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Communicates: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Who we are: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>
                <a:solidFill>
                  <a:srgbClr val="376092"/>
                </a:solidFill>
              </a:rPr>
              <a:t>Denotes</a:t>
            </a:r>
            <a:r>
              <a:rPr lang="en-US" sz="1400" dirty="0">
                <a:solidFill>
                  <a:srgbClr val="376092"/>
                </a:solidFill>
              </a:rPr>
              <a:t> geography/location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Time period/era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Personal and familial history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Age, gender(?), ethnicity(?)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Occupation or role in society, etc.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Denotation</a:t>
            </a:r>
            <a:r>
              <a:rPr lang="en-US" sz="1400" dirty="0">
                <a:solidFill>
                  <a:srgbClr val="376092"/>
                </a:solidFill>
              </a:rPr>
              <a:t>: a semiotic term from linguistics studies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Literal, obvious, commonplace meaning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Representation that is more "universally" understood; cross-cultural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4" y="3754947"/>
            <a:ext cx="8280296" cy="26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4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Communicates: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Who we think we are: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>
                <a:solidFill>
                  <a:srgbClr val="376092"/>
                </a:solidFill>
              </a:rPr>
              <a:t>Connotes</a:t>
            </a:r>
            <a:r>
              <a:rPr lang="en-US" sz="1400" dirty="0">
                <a:solidFill>
                  <a:srgbClr val="376092"/>
                </a:solidFill>
              </a:rPr>
              <a:t> self-image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Value/worth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Class/affluence; social status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Role-playing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Connotation</a:t>
            </a:r>
            <a:r>
              <a:rPr lang="en-US" sz="1400" dirty="0">
                <a:solidFill>
                  <a:srgbClr val="376092"/>
                </a:solidFill>
              </a:rPr>
              <a:t>: What is implied by the representation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Culturally-specific: socio-cultural and personal interpretations (ideological, emotional)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2" y="3329619"/>
            <a:ext cx="6801849" cy="33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Communicates: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Who we aspire to be: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Signifies our goals/dreams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Suggests not only who we </a:t>
            </a:r>
            <a:r>
              <a:rPr lang="en-US" sz="1400" i="1" dirty="0">
                <a:solidFill>
                  <a:srgbClr val="376092"/>
                </a:solidFill>
              </a:rPr>
              <a:t>think we are</a:t>
            </a:r>
            <a:r>
              <a:rPr lang="en-US" sz="1400" dirty="0">
                <a:solidFill>
                  <a:srgbClr val="376092"/>
                </a:solidFill>
              </a:rPr>
              <a:t>, but who we </a:t>
            </a:r>
            <a:r>
              <a:rPr lang="en-US" sz="1400" i="1" dirty="0">
                <a:solidFill>
                  <a:srgbClr val="376092"/>
                </a:solidFill>
              </a:rPr>
              <a:t>feel</a:t>
            </a:r>
            <a:r>
              <a:rPr lang="en-US" sz="1400" dirty="0">
                <a:solidFill>
                  <a:srgbClr val="376092"/>
                </a:solidFill>
              </a:rPr>
              <a:t> we should be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"Keeping up with the Jones'"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Cultural expectations, social norms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Outward expression that communicates to others through signs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63" y="2864732"/>
            <a:ext cx="7352632" cy="36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Communicates: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Who others believe us to be: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Value judgments based on </a:t>
            </a:r>
            <a:r>
              <a:rPr lang="en-US" sz="1400" i="1" dirty="0">
                <a:solidFill>
                  <a:srgbClr val="376092"/>
                </a:solidFill>
              </a:rPr>
              <a:t>signification</a:t>
            </a:r>
            <a:r>
              <a:rPr lang="en-US" sz="1400" dirty="0">
                <a:solidFill>
                  <a:srgbClr val="376092"/>
                </a:solidFill>
              </a:rPr>
              <a:t> through externalized expressions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Very present in media and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celebrity culture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63" y="2130243"/>
            <a:ext cx="8186717" cy="42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12: where do we go from here?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>
                <a:solidFill>
                  <a:srgbClr val="376092"/>
                </a:solidFill>
              </a:rPr>
              <a:t>Ad Reinhardt</a:t>
            </a:r>
            <a:r>
              <a:rPr lang="en-US" sz="1400" dirty="0">
                <a:solidFill>
                  <a:srgbClr val="376092"/>
                </a:solidFill>
              </a:rPr>
              <a:t>, "How to Look at Art" (1947) / "Black" Paintings (aka "Ultimate" 1960s)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Philosophy of "Art-as-Art"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"last paintings" that anyone can paint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32" y="1496727"/>
            <a:ext cx="8243293" cy="43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7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9659</TotalTime>
  <Words>1411</Words>
  <Application>Microsoft Macintosh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227</cp:revision>
  <dcterms:created xsi:type="dcterms:W3CDTF">2010-04-12T23:12:02Z</dcterms:created>
  <dcterms:modified xsi:type="dcterms:W3CDTF">2023-11-21T12:45:44Z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