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7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8" r:id="rId20"/>
    <p:sldId id="317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289" r:id="rId29"/>
    <p:sldId id="290" r:id="rId30"/>
    <p:sldId id="30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9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21" autoAdjust="0"/>
    <p:restoredTop sz="94663"/>
  </p:normalViewPr>
  <p:slideViewPr>
    <p:cSldViewPr snapToGrid="0" snapToObjects="1">
      <p:cViewPr varScale="1">
        <p:scale>
          <a:sx n="88" d="100"/>
          <a:sy n="88" d="100"/>
        </p:scale>
        <p:origin x="184" y="808"/>
      </p:cViewPr>
      <p:guideLst>
        <p:guide orient="horz"/>
        <p:guide pos="9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249DD-8BEA-304C-9BAE-175C76990D5F}" type="datetimeFigureOut">
              <a:rPr lang="en-US" smtClean="0"/>
              <a:t>9/21/23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67767-7DC9-0348-96FB-0ABB9D80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8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0D8CA-93BC-3A48-AD27-E78D6C56EB24}" type="datetimeFigureOut">
              <a:rPr lang="en-US" smtClean="0"/>
              <a:t>9/20/23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E362-A350-2949-B4EE-1DCF96A6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48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5DB4-8003-BB48-B712-7E06A20CDED6}" type="datetime1">
              <a:rPr lang="en-CA" smtClean="0"/>
              <a:t>2023-09-20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ED5B-449C-5B42-857E-D2C3C63F5E60}" type="datetime1">
              <a:rPr lang="en-CA" smtClean="0"/>
              <a:t>2023-09-20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54FD-8390-A34A-96E2-42857EE224B2}" type="datetime1">
              <a:rPr lang="en-CA" smtClean="0"/>
              <a:t>2023-09-20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BDD6-B062-3F46-858B-F49D4E846AE3}" type="datetime1">
              <a:rPr lang="en-CA" smtClean="0"/>
              <a:t>2023-09-20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8CF4-3557-E54C-8D7A-1DDDDF5E883C}" type="datetime1">
              <a:rPr lang="en-CA" smtClean="0"/>
              <a:t>2023-09-20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FBA-C267-0F40-8A02-E6A7821A291E}" type="datetime1">
              <a:rPr lang="en-CA" smtClean="0"/>
              <a:t>2023-09-20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3E8-08E0-9F4D-82C2-2DB48CAAAE9E}" type="datetime1">
              <a:rPr lang="en-CA" smtClean="0"/>
              <a:t>2023-09-20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4C90-4ABE-2E41-B09E-841274E0B9B5}" type="datetime1">
              <a:rPr lang="en-CA" smtClean="0"/>
              <a:t>2023-09-20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6D2-7B85-6649-B068-976362077B25}" type="datetime1">
              <a:rPr lang="en-CA" smtClean="0"/>
              <a:t>2023-09-20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4B7-82EE-1440-8DC8-20746879C550}" type="datetime1">
              <a:rPr lang="en-CA" smtClean="0"/>
              <a:t>2023-09-20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DE0C-0BC5-E84D-A15D-B33759DACDC1}" type="datetime1">
              <a:rPr lang="en-CA" smtClean="0"/>
              <a:t>2023-09-20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61C3-6334-5B44-B432-E408CD75785E}" type="datetime1">
              <a:rPr lang="en-CA" smtClean="0"/>
              <a:t>2023-09-20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rum3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walot.com/singer_through_the_ages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1905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gic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Library_Map.jpe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Library_Orientation.pdf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ouse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a/UniversalCenter/retro-vintage-appliance-advertisements/?lp=tru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unnecessarilygenderedproducts.tumblr.com/" TargetMode="External"/><Relationship Id="rId3" Type="http://schemas.openxmlformats.org/officeDocument/2006/relationships/hyperlink" Target="https://www.youtube.com/watch?v=IQgFY26EJuQ" TargetMode="External"/><Relationship Id="rId7" Type="http://schemas.openxmlformats.org/officeDocument/2006/relationships/hyperlink" Target="http://time.com/5133674/lady-dorito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awker.com/5938606/hilarious-amazon-reviewers-take-on-bics-stupid-sexist-for-her-womens-pens" TargetMode="External"/><Relationship Id="rId5" Type="http://schemas.openxmlformats.org/officeDocument/2006/relationships/hyperlink" Target="https://www.amazon.com/BIC-Retractable-Medium-Point-FHAP21-Black/dp/B005PFESMG/ref=sr_1_1?ie=UTF8&amp;qid=1537373346&amp;sr=8-1&amp;keywords=bic+for+her%23customerReviews" TargetMode="External"/><Relationship Id="rId10" Type="http://schemas.openxmlformats.org/officeDocument/2006/relationships/image" Target="../media/image22.tiff"/><Relationship Id="rId4" Type="http://schemas.openxmlformats.org/officeDocument/2006/relationships/image" Target="../media/image2.png"/><Relationship Id="rId9" Type="http://schemas.openxmlformats.org/officeDocument/2006/relationships/hyperlink" Target="https://www.youtube.com/watch?v=3JDmb_f3E2c&amp;t=304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best-ad.blogspot.com/2008/08/evolution-of-logos.html" TargetMode="External"/><Relationship Id="rId3" Type="http://schemas.openxmlformats.org/officeDocument/2006/relationships/hyperlink" Target="http://www.learnmegood.ca/261/6/heller.pdf" TargetMode="External"/><Relationship Id="rId7" Type="http://schemas.openxmlformats.org/officeDocument/2006/relationships/hyperlink" Target="https://www.nytimes.com/books/first/k/klein-logo.html" TargetMode="External"/><Relationship Id="rId12" Type="http://schemas.openxmlformats.org/officeDocument/2006/relationships/hyperlink" Target="Library_Orientation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earnmegood.ca/261/6/canada.pdf" TargetMode="External"/><Relationship Id="rId11" Type="http://schemas.openxmlformats.org/officeDocument/2006/relationships/hyperlink" Target="Library_Map.jpeg" TargetMode="External"/><Relationship Id="rId5" Type="http://schemas.openxmlformats.org/officeDocument/2006/relationships/hyperlink" Target="http://www.learnmegood.ca/261/6/constructivist.pdf" TargetMode="External"/><Relationship Id="rId10" Type="http://schemas.openxmlformats.org/officeDocument/2006/relationships/hyperlink" Target="https://www.youtube.com/watch?v=dWWSD7mYW4U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www.mymodernmet.com/profiles/blogs/rebranding-america-pap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1794-1887-Fashion-overview-Alfred-Roller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emale_hysteri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ysteria1.jpg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ldr.com/crapperloo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n-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714" y="5714510"/>
            <a:ext cx="376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F4623"/>
                </a:solidFill>
              </a:rPr>
              <a:t>WEEK 4 </a:t>
            </a:r>
          </a:p>
        </p:txBody>
      </p:sp>
    </p:spTree>
    <p:extLst>
      <p:ext uri="{BB962C8B-B14F-4D97-AF65-F5344CB8AC3E}">
        <p14:creationId xmlns:p14="http://schemas.microsoft.com/office/powerpoint/2010/main" val="405200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10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domestic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the rise of female consumers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Industrial Manufacturing Processes Extend to the Domestic Environment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Rumford Kitchen (1893 World's Columbian Exposition, Chicago)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Ellen Swallow Richards applied her science foundation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Served meals and provided nutrition education: put principles into action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Turned down invitation to participate in the Women’s Pavilion - information for all, not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just women's work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Suffrage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Home economics as a progressive, empowering practice: value education for women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Strong association with League of Women Voters (Suffragettes)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Unfortunately, it has become demonized, misrepresented, and exploited for capital gain</a:t>
            </a:r>
          </a:p>
        </p:txBody>
      </p:sp>
      <p:pic>
        <p:nvPicPr>
          <p:cNvPr id="7" name="Picture 6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01" y="1448555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878" y="3750905"/>
            <a:ext cx="7922227" cy="297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97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11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domestic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the rise of female consumers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New Products Designed for Women's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Home Appliances for Sanitation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Novelty of electricity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Vacuum cleaners and other devices to maintain order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cleanliness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Application of industrial process to domestic sphere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Speed and aesthetic of the machine; repetitive motion/action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Reflection of shifting cultural values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Creation of a female consumer market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Industrial products redesigned for secondary market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(i.e. sewing machine)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61" y="1258077"/>
            <a:ext cx="8341894" cy="503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5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domestic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the rise of female consumers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90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New Products Designed for Women's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Nerve tonic: a mixture of opium, cannabis, chloroform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99" y="1430421"/>
            <a:ext cx="6936495" cy="495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05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domestic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the rise of female consumers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The Sewing Machine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Singer Company: First Lock-Stitch Sewing Machine (1851)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 result of the industrial revolution, led by the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textile industry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 "miracle of technology"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More compact, designed to appeal to a more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"feminine" sensibility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Fit into fashionable Victorian home decor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 consequence of the home economics movement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Women could save money by making clothes,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interior furnishings, and mending for the family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Destined to become the "docile companion of any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working woman"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Allowed women to earn additional wages as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seamstresses in the home setting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Take care of children and domestic chores while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supplementing family's income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Sexual division of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r>
              <a:rPr lang="en-US" sz="1400" dirty="0">
                <a:solidFill>
                  <a:srgbClr val="376092"/>
                </a:solidFill>
              </a:rPr>
              <a:t> reinforced through product mythology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Manufacturers had to engage and interpret women's desires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Accompanied by the rise of advertising post-1850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00" y="1417049"/>
            <a:ext cx="287999" cy="28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2424" y="1169400"/>
            <a:ext cx="2939556" cy="44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54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domestic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the rise of female consumers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The "Domestic" Brand Sewing Machine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3" y="1469192"/>
            <a:ext cx="5874669" cy="517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80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domestic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the rise of female consumers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The Evolution of a Credit System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Consumer Culture Goes into Overdrive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Few individuals could afford to buy goods outright at the end of the 1800s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Development of a retail credit system allowed average consumers access to products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Previously, industrial machines (like the sewing machine) were not common in domestic sphere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Live beyond means (1870s Singer cost about 225 Francs; 1/5-1/2 of yearly seamstress wage)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Credit essential to a working-class market for Singer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Credit system expanded beyond local businesses to larger corporations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through installment plans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Change relationship between manufacturers and consumers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Georges </a:t>
            </a:r>
            <a:r>
              <a:rPr lang="en-US" sz="1400" dirty="0" err="1">
                <a:solidFill>
                  <a:srgbClr val="376092"/>
                </a:solidFill>
              </a:rPr>
              <a:t>Dufayel</a:t>
            </a:r>
            <a:r>
              <a:rPr lang="en-US" sz="1400" dirty="0">
                <a:solidFill>
                  <a:srgbClr val="376092"/>
                </a:solidFill>
              </a:rPr>
              <a:t> (1856)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dirty="0" err="1">
                <a:solidFill>
                  <a:srgbClr val="376092"/>
                </a:solidFill>
              </a:rPr>
              <a:t>Dufayel</a:t>
            </a:r>
            <a:r>
              <a:rPr lang="en-US" sz="1400" dirty="0">
                <a:solidFill>
                  <a:srgbClr val="376092"/>
                </a:solidFill>
              </a:rPr>
              <a:t> was the first department store to offer all goods on credit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Sewing machine was one of the most widely advertised products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Promise of fortune and further luxury consumption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Sewing machine as a gateway to other products (clocks, art,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elegant furnishings displayed in store windows)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Location of conspicuous consumption and declaration of status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Allowed working-class access to the same goods as their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middle-class counterparts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dirty="0" err="1">
                <a:solidFill>
                  <a:srgbClr val="376092"/>
                </a:solidFill>
              </a:rPr>
              <a:t>Dufayel</a:t>
            </a:r>
            <a:r>
              <a:rPr lang="en-US" sz="1400" dirty="0">
                <a:solidFill>
                  <a:srgbClr val="376092"/>
                </a:solidFill>
              </a:rPr>
              <a:t>: "Advertising is the soul of commerce"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025" y="3315367"/>
            <a:ext cx="2276954" cy="30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7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domestic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the rise of female consumers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The Evolution of a Credit System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Credit and the Sewing Machine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Manufacturers tried to reach the public directly, circumventing retail interlopers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Offered women independence as "freelancers"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Trade-off was indebtedness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Women's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r>
              <a:rPr lang="en-US" sz="1400" dirty="0">
                <a:solidFill>
                  <a:srgbClr val="376092"/>
                </a:solidFill>
              </a:rPr>
              <a:t> was cheap, non-unionized, replaceable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Treated like a mechanized process: extension of the assembly line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Contemporary sweatshops directly tied to the 19th C. garment trade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Marketing the Machine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Challenges: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Prohibition of machine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r>
              <a:rPr lang="en-US" sz="1400" dirty="0">
                <a:solidFill>
                  <a:srgbClr val="376092"/>
                </a:solidFill>
              </a:rPr>
              <a:t> in the home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Taboo of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r>
              <a:rPr lang="en-US" sz="1400" dirty="0">
                <a:solidFill>
                  <a:srgbClr val="376092"/>
                </a:solidFill>
              </a:rPr>
              <a:t>/toil disrupting tranquility of the home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(sentimentalization of privacy, family life)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The stereotypes of "femininity" and "women's work"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Advertisers sought new ways of promoting distinctly "female"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ways of working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Focus on the artistry of women's work, as opposed to craft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and technical skill (male traits)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Dexterity, taste, intuition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Sometimes involved themes of romantic dreaming/fantasies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Diminish relationship between women and the machine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Differentiation of gendered models ("all purpose" masculine; "family" model feminine)</a:t>
            </a:r>
          </a:p>
        </p:txBody>
      </p:sp>
    </p:spTree>
    <p:extLst>
      <p:ext uri="{BB962C8B-B14F-4D97-AF65-F5344CB8AC3E}">
        <p14:creationId xmlns:p14="http://schemas.microsoft.com/office/powerpoint/2010/main" val="483706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domestic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the rise of female consumers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Marketing the Machine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Differentiation of Gendered Models ("all purpose" masculine; "family" model feminine)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54" y="1827507"/>
            <a:ext cx="7005052" cy="497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85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domestic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the rise of female consumers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47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Marketing the Machine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Characteristics of Male Models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Clumsy, thick legs, exposed gears, functional aesthetic, little ornamentation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Characteristics of Female Models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More ornate, polished surfaces, wrought iron stands, decorative "bonnets", rounded/tapered legs,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gilded embellishments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Rounded to represent curves of the female body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Upscale models available in rosewood and more expensive materials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Sometimes included sculptural elements and iconic motifs (squirrels, golden scissors, etc.)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Advertising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Tended to gloss over actual use of the machine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Vague messages, as a result of changing cultural mores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"The Sewing Girl"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 recurring muse-like figure in the advertisements from several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manufacturers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"Half fairy princess...half </a:t>
            </a:r>
            <a:r>
              <a:rPr lang="en-US" sz="1400" dirty="0" err="1">
                <a:solidFill>
                  <a:srgbClr val="376092"/>
                </a:solidFill>
              </a:rPr>
              <a:t>gigolette</a:t>
            </a:r>
            <a:r>
              <a:rPr lang="en-US" sz="1400" dirty="0">
                <a:solidFill>
                  <a:srgbClr val="376092"/>
                </a:solidFill>
              </a:rPr>
              <a:t>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Domestic toil presented as a vehicle for self-expression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Yet, machine forced women into static positions and repetitive tasks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Signifier of modernity and the "new woman"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Advertising considered a developing "science" of symbols and signs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Often paired with other symbols of mass production (bicycles, trains, etc.)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Connote speed and efficiency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012" y="3609474"/>
            <a:ext cx="2216967" cy="2746876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01" y="3569370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22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19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domestic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the rise of female consumers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Marketing the Machine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Advertising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Other examples delved more deeply into the fantasy life of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operator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Frequent images of magicians and mysterious strangers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erotic nature of the rhythmic machine is often referenced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Debated in medical literature, much like hysteria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Rubbing of legs together via use of the treadle was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"unhygienic"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Presented both a challenge and an opportunity for marketing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Duality of Victorian society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Female automation: images of "autonomy, emancipation,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exhilaration, and autoeroticism"</a:t>
            </a:r>
          </a:p>
        </p:txBody>
      </p:sp>
      <p:pic>
        <p:nvPicPr>
          <p:cNvPr id="10" name="Picture 9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01" y="4010514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0" y="1880316"/>
            <a:ext cx="4964191" cy="44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1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domestic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the rise of female consumers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Overview + Heads-Up: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First Article Summary Due Today!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Upload PDF to Moodle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Presentation and Discussion: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Coffin, Judith. “Credit, Consumption, and Images of Women’s Desires: Selling the Sewing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Machine in Late Nineteenth-Century France.</a:t>
            </a:r>
            <a:r>
              <a:rPr lang="en-US" sz="1400" i="1" dirty="0">
                <a:solidFill>
                  <a:srgbClr val="376092"/>
                </a:solidFill>
              </a:rPr>
              <a:t>” French Historical Studies. </a:t>
            </a:r>
            <a:r>
              <a:rPr lang="en-US" sz="1400" dirty="0">
                <a:solidFill>
                  <a:srgbClr val="376092"/>
                </a:solidFill>
              </a:rPr>
              <a:t>vol. 18, no. 3, 1994.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Domestic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r>
              <a:rPr lang="en-US" sz="1400" dirty="0">
                <a:solidFill>
                  <a:srgbClr val="376092"/>
                </a:solidFill>
              </a:rPr>
              <a:t>, home economics, women as consumers, designing for female consumers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Library Orientation with John Latour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Meet in LB-322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Presentation documentation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F2DF52A3-AAB7-BEFE-0B96-0508D737F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96" y="3370936"/>
            <a:ext cx="287999" cy="287999"/>
          </a:xfrm>
          <a:prstGeom prst="rect">
            <a:avLst/>
          </a:prstGeom>
        </p:spPr>
      </p:pic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id="{0EE4D37C-1F2B-B934-FCAC-6AC143D13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70" y="3581392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83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20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domestic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the rise of female consumers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War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Rosie the Riveter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American feminist icon representing women who served in the WWII effort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Women took up new jobs and often replaced men in traditional roles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Generally worked in the trades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Also expected to complete traditional domestic tasks in the evenings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Pay almost always less than male counterparts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Increased the number of working women to 20 million in 1944 in US (57% increase from 1940)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Some moved into clerical/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administrative roles after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war, but most returned to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home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endParaRPr lang="en-US" sz="1400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411" y="3101483"/>
            <a:ext cx="5250683" cy="335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41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21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domestic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the rise of female consumers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Post-War Return to Domesticity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Consumption on the Rise (Again)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Boom economy; diversion of capital from the war effort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Proliferation of products and disposable culture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Outward displays of affluence (rarely seen during WWII)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The home as a </a:t>
            </a:r>
            <a:r>
              <a:rPr lang="en-US" sz="1400" dirty="0" err="1">
                <a:solidFill>
                  <a:srgbClr val="376092"/>
                </a:solidFill>
              </a:rPr>
              <a:t>centre</a:t>
            </a:r>
            <a:r>
              <a:rPr lang="en-US" sz="1400" dirty="0">
                <a:solidFill>
                  <a:srgbClr val="376092"/>
                </a:solidFill>
              </a:rPr>
              <a:t> of display and consumption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Products designed specifically to fit in with the ideals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this period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"Two car families" suburbs and drive-ins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Women Return to the Domestic Sphere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Readopt traditional roles as suburban housewives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Betty Friedan, </a:t>
            </a:r>
            <a:r>
              <a:rPr lang="en-US" sz="1400" i="1" dirty="0">
                <a:solidFill>
                  <a:srgbClr val="376092"/>
                </a:solidFill>
              </a:rPr>
              <a:t>The Feminine Mystique </a:t>
            </a:r>
            <a:r>
              <a:rPr lang="en-US" sz="1400" dirty="0">
                <a:solidFill>
                  <a:srgbClr val="376092"/>
                </a:solidFill>
              </a:rPr>
              <a:t>(1963)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“...the problem that had no name”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Unhappiness among a generation of affluent largely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educated women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Well-appointed houses, new cars, bright children,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hard-working husbands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"</a:t>
            </a:r>
            <a:r>
              <a:rPr lang="en-US" sz="1400" dirty="0" err="1">
                <a:solidFill>
                  <a:srgbClr val="376092"/>
                </a:solidFill>
              </a:rPr>
              <a:t>Stepford</a:t>
            </a:r>
            <a:r>
              <a:rPr lang="en-US" sz="1400" dirty="0">
                <a:solidFill>
                  <a:srgbClr val="376092"/>
                </a:solidFill>
              </a:rPr>
              <a:t> Wives"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Our stereotypes of femininity are still largely influenced by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this period</a:t>
            </a:r>
          </a:p>
        </p:txBody>
      </p:sp>
      <p:pic>
        <p:nvPicPr>
          <p:cNvPr id="10" name="Picture 9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01" y="3373605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5508" y="1405808"/>
            <a:ext cx="3226472" cy="45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34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domestic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the rise of female consumers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The Rise of Women's Magazines (</a:t>
            </a:r>
            <a:r>
              <a:rPr lang="en-US" sz="1400" i="1" dirty="0">
                <a:solidFill>
                  <a:srgbClr val="376092"/>
                </a:solidFill>
              </a:rPr>
              <a:t>Ladies’ Home Journal, Good Housekeeping </a:t>
            </a:r>
            <a:r>
              <a:rPr lang="en-US" sz="1400" dirty="0">
                <a:solidFill>
                  <a:srgbClr val="376092"/>
                </a:solidFill>
              </a:rPr>
              <a:t>etc.)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Shifting Focus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Pre-War: used to be about patterns/home economics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Post-War: unbridled consumption and endless parade of aspirational products (fashion,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cosmetics dominate)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Dissonance between appearance of "having it all" and the ideals found in magazines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Sense of failure, guilt, lack of fulfillment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Friedan: a "crisis in women's identity"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Women’s magazines have operated as implements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power and social control to present day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Today, influencers and targeted marketing fulfill this role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Fulfillment Through Consumption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New (rebranded) market for consumer goods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Focus of most advertisements directed towards women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Promoted through women's magazines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New forms of female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r>
              <a:rPr lang="en-US" sz="1400" dirty="0">
                <a:solidFill>
                  <a:srgbClr val="376092"/>
                </a:solidFill>
              </a:rPr>
              <a:t>: Tupperware, Avon, etc. (cyclical)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225" y="2753895"/>
            <a:ext cx="2575754" cy="360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23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domestic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the rise of female consumers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Further Examples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01" y="1016009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63" y="1350522"/>
            <a:ext cx="5129968" cy="530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33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domestic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the rise of female consumers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90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Contemporary Examples of Designing for Women?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Flight of the </a:t>
            </a:r>
            <a:r>
              <a:rPr lang="en-US" sz="1400" dirty="0" err="1">
                <a:solidFill>
                  <a:srgbClr val="376092"/>
                </a:solidFill>
              </a:rPr>
              <a:t>Conchords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dirty="0" err="1">
                <a:solidFill>
                  <a:srgbClr val="376092"/>
                </a:solidFill>
              </a:rPr>
              <a:t>Femident</a:t>
            </a:r>
            <a:r>
              <a:rPr lang="en-US" sz="1400" dirty="0">
                <a:solidFill>
                  <a:srgbClr val="376092"/>
                </a:solidFill>
              </a:rPr>
              <a:t> Toothpaste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Bic</a:t>
            </a:r>
            <a:r>
              <a:rPr lang="en-US" sz="1400" dirty="0">
                <a:solidFill>
                  <a:srgbClr val="376092"/>
                </a:solidFill>
              </a:rPr>
              <a:t> "For Her": Amazon Reviews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"Lady-Friendly" Doritos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Unnecessarily Gendered Products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Gendered Marketing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01" y="1417049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57" y="5058608"/>
            <a:ext cx="287999" cy="287999"/>
          </a:xfrm>
          <a:prstGeom prst="rect">
            <a:avLst/>
          </a:prstGeom>
        </p:spPr>
      </p:pic>
      <p:pic>
        <p:nvPicPr>
          <p:cNvPr id="12" name="Picture 11">
            <a:hlinkClick r:id="rId6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043" y="5050592"/>
            <a:ext cx="287999" cy="287999"/>
          </a:xfrm>
          <a:prstGeom prst="rect">
            <a:avLst/>
          </a:prstGeom>
        </p:spPr>
      </p:pic>
      <p:pic>
        <p:nvPicPr>
          <p:cNvPr id="13" name="Picture 12">
            <a:hlinkClick r:id="rId7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09" y="5491736"/>
            <a:ext cx="287999" cy="287999"/>
          </a:xfrm>
          <a:prstGeom prst="rect">
            <a:avLst/>
          </a:prstGeom>
        </p:spPr>
      </p:pic>
      <p:pic>
        <p:nvPicPr>
          <p:cNvPr id="14" name="Picture 13">
            <a:hlinkClick r:id="rId8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61" y="5898128"/>
            <a:ext cx="287999" cy="287999"/>
          </a:xfrm>
          <a:prstGeom prst="rect">
            <a:avLst/>
          </a:prstGeom>
        </p:spPr>
      </p:pic>
      <p:pic>
        <p:nvPicPr>
          <p:cNvPr id="15" name="Picture 14">
            <a:hlinkClick r:id="rId9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13" y="6317888"/>
            <a:ext cx="287999" cy="287999"/>
          </a:xfrm>
          <a:prstGeom prst="rect">
            <a:avLst/>
          </a:prstGeom>
        </p:spPr>
      </p:pic>
      <p:pic>
        <p:nvPicPr>
          <p:cNvPr id="7" name="Picture 6" descr="femident.tif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3713"/>
            <a:ext cx="5414210" cy="303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38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domestic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the rise of female consumers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Major Assignment: "Just What is it That Makes Today’s Homes So Different, So Appealing?”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Part 1: Research (30%, due  October 31)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Part 2: Integration (40%, due November 28)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                 + Richard Hamilton (1956)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4" y="1860398"/>
            <a:ext cx="4577932" cy="47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65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domestic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the rise of female consumers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Major Assignment: "Just What is it That Makes Today’s Homes So Different, So Appealing?”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Overview: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Commit to a specific artifact, live with it, document your interactions/environment/context of use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Can be almost anything (shampoo, coffee cup, typeface, etc.) - be specific!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Collection of information, texts, photographs that help you to better understand the life and story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of your artifact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Determine how it influences, and is influenced by the culture/world in which it operates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Will be the subject of your entire semester of research--choose carefully!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Part 1: Research (30%, due  October 31)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Anthropological field study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Section 1: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Explain your choice; personal resonance/significance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Describe its physical characteristics; 10 captioned photos, brief text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Detailed description of its contextual environments; 5 captioned in-situ photos, brief text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Capture within its natural environment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Section 2: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+ 10 captioned images of different but comparable products; same codes/cultural signals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connotations (cannot be different brands of same artifact type)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Choose 4 photos to elaborate on how each expands your understanding of the original artifact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Section 3: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Summary/Conclusions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Format: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PDF presentation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+ 25 captioned photos; approximately 750 words (not including captions)</a:t>
            </a:r>
          </a:p>
        </p:txBody>
      </p:sp>
    </p:spTree>
    <p:extLst>
      <p:ext uri="{BB962C8B-B14F-4D97-AF65-F5344CB8AC3E}">
        <p14:creationId xmlns:p14="http://schemas.microsoft.com/office/powerpoint/2010/main" val="3608745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domestic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the rise of female consumers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Heads-Up: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Tutorial: Library Orientation with John Latour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Meet in LB-322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Presentation documentation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Preparation for Next Class: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Read ONE of the following: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</a:t>
            </a:r>
            <a:r>
              <a:rPr lang="en-US" sz="1400" dirty="0" err="1">
                <a:solidFill>
                  <a:srgbClr val="376092"/>
                </a:solidFill>
              </a:rPr>
              <a:t>Adaskina</a:t>
            </a:r>
            <a:r>
              <a:rPr lang="en-US" sz="1400" dirty="0">
                <a:solidFill>
                  <a:srgbClr val="376092"/>
                </a:solidFill>
              </a:rPr>
              <a:t>, Natalia. “Constructivist Fabrics and Dress Design.”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Heller, Steven. “Polemics and Politics, American Style.”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PLUS: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Abelson, Danny. “Canada Finds an Identity, Finally.”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Klein, Naomi. “New Branded World.”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Briefly peruse the following websites: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“Evolution of Logos.” Best Ad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</a:t>
            </a:r>
            <a:r>
              <a:rPr lang="en-US" sz="1400" dirty="0" err="1">
                <a:solidFill>
                  <a:srgbClr val="376092"/>
                </a:solidFill>
              </a:rPr>
              <a:t>Hastreiter</a:t>
            </a:r>
            <a:r>
              <a:rPr lang="en-US" sz="1400" dirty="0">
                <a:solidFill>
                  <a:srgbClr val="376092"/>
                </a:solidFill>
              </a:rPr>
              <a:t>, Kim et al. “Rebranding America.” Paper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Video: The Cola Conquest. Dir. Irene Angelico.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Required viewing before next session (first part of the trilogy ~50:00)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Second Article Summary Due October 24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Based on readings/materials/topics from weeks 4-6</a:t>
            </a:r>
          </a:p>
          <a:p>
            <a:endParaRPr lang="en-US" sz="1400" dirty="0">
              <a:solidFill>
                <a:srgbClr val="37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42" y="3156826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42" y="2949035"/>
            <a:ext cx="287999" cy="287999"/>
          </a:xfrm>
          <a:prstGeom prst="rect">
            <a:avLst/>
          </a:prstGeom>
        </p:spPr>
      </p:pic>
      <p:pic>
        <p:nvPicPr>
          <p:cNvPr id="12" name="Picture 11">
            <a:hlinkClick r:id="rId6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42" y="3570420"/>
            <a:ext cx="287999" cy="287999"/>
          </a:xfrm>
          <a:prstGeom prst="rect">
            <a:avLst/>
          </a:prstGeom>
        </p:spPr>
      </p:pic>
      <p:pic>
        <p:nvPicPr>
          <p:cNvPr id="13" name="Picture 12">
            <a:hlinkClick r:id="rId7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94" y="3789660"/>
            <a:ext cx="287999" cy="287999"/>
          </a:xfrm>
          <a:prstGeom prst="rect">
            <a:avLst/>
          </a:prstGeom>
        </p:spPr>
      </p:pic>
      <p:pic>
        <p:nvPicPr>
          <p:cNvPr id="15" name="Picture 14">
            <a:hlinkClick r:id="rId8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53" y="4186321"/>
            <a:ext cx="287999" cy="287999"/>
          </a:xfrm>
          <a:prstGeom prst="rect">
            <a:avLst/>
          </a:prstGeom>
        </p:spPr>
      </p:pic>
      <p:pic>
        <p:nvPicPr>
          <p:cNvPr id="16" name="Picture 15">
            <a:hlinkClick r:id="rId9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05" y="4405561"/>
            <a:ext cx="287999" cy="287999"/>
          </a:xfrm>
          <a:prstGeom prst="rect">
            <a:avLst/>
          </a:prstGeom>
        </p:spPr>
      </p:pic>
      <p:pic>
        <p:nvPicPr>
          <p:cNvPr id="17" name="Picture 16">
            <a:hlinkClick r:id="rId10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57" y="4627093"/>
            <a:ext cx="287999" cy="287999"/>
          </a:xfrm>
          <a:prstGeom prst="rect">
            <a:avLst/>
          </a:prstGeom>
        </p:spPr>
      </p:pic>
      <p:pic>
        <p:nvPicPr>
          <p:cNvPr id="3" name="Picture 2">
            <a:hlinkClick r:id="rId11"/>
            <a:extLst>
              <a:ext uri="{FF2B5EF4-FFF2-40B4-BE49-F238E27FC236}">
                <a16:creationId xmlns:a16="http://schemas.microsoft.com/office/drawing/2014/main" id="{1D8E75CB-E8BF-A496-7163-B0BBEDE41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82" y="1643737"/>
            <a:ext cx="287999" cy="287999"/>
          </a:xfrm>
          <a:prstGeom prst="rect">
            <a:avLst/>
          </a:prstGeom>
        </p:spPr>
      </p:pic>
      <p:pic>
        <p:nvPicPr>
          <p:cNvPr id="5" name="Picture 4">
            <a:hlinkClick r:id="rId12"/>
            <a:extLst>
              <a:ext uri="{FF2B5EF4-FFF2-40B4-BE49-F238E27FC236}">
                <a16:creationId xmlns:a16="http://schemas.microsoft.com/office/drawing/2014/main" id="{A521EF81-E6A4-4896-1D40-B49A07CA3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56" y="1854193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91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domestic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the rise of female consumers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Looking Back and Moving Forward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Mass Production Leads to Mass Consumption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Moving assembly line, Fordism, </a:t>
            </a:r>
            <a:r>
              <a:rPr lang="en-US" sz="1400" dirty="0" err="1">
                <a:solidFill>
                  <a:srgbClr val="376092"/>
                </a:solidFill>
              </a:rPr>
              <a:t>Taylorism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Division of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r>
              <a:rPr lang="en-US" sz="1400" dirty="0">
                <a:solidFill>
                  <a:srgbClr val="376092"/>
                </a:solidFill>
              </a:rPr>
              <a:t> results in faster production of manufactured goods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New categories of items that are cheaply manufactured, less ornate (due to automation)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Available to a wider audience (transportation and infrastructure)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Workers have greater disposable income to spend on goods and services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Leads to the concept of a middle class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08332"/>
            <a:ext cx="7256379" cy="36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domestic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the rise of female consumers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Development of New Market Segments to Promote Goods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Rejection of Early Victorian Aesthetic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Industrialization leads to fetishization of the machine age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"modern" aesthetic sensibility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Streamlined and simplified: a result of mechanical assembly and mass production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Fashions become less formal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Corsets become less popular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Women entering into sport and business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68" y="3181014"/>
            <a:ext cx="7352632" cy="3412508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596" y="3167740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4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domestic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the rise of female consumers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Purity and Danger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Public Health and Welfare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 result of move to cities and urban centers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Prevent spread of infectious diseases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Focus on cleanliness, hygiene and sanitation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36904"/>
            <a:ext cx="8218883" cy="498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3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domestic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the rise of female consumers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Purity and Danger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Female Hysteria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Common diagnosis discussed in Victorian-era medical literature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Symptoms: faintness, nervousness, insomnia, fluid retention, heaviness in abdomen, muscle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spasm, shortness of breath, irritability, loss of appetite for food or sex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"...a tendency to cause trouble"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Treatment: pelvic massage, leading to "hysterical paroxysm"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"A sudden attack or violent expression of a particular emotion or activity"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Range of products designed to combat hysteria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Early method of social/political control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Relationship to contemporary advertising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96" y="2285452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38" y="4711204"/>
            <a:ext cx="287999" cy="28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641" y="3202913"/>
            <a:ext cx="7914106" cy="345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5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domestic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the rise of female consumers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Domestic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r>
              <a:rPr lang="en-US" sz="1400" dirty="0">
                <a:solidFill>
                  <a:srgbClr val="376092"/>
                </a:solidFill>
              </a:rPr>
              <a:t> Becomes a New Concern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Bathing Aesthetics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Result of indoor plumbing and running water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Changes in bathing habits and the attendant decor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Previously, more akin to furniture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Thomas Crapper popularizes flushing toilet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late 19th C.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96" y="2285452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114" y="2221473"/>
            <a:ext cx="6696939" cy="451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66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domestic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the rise of female consumers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Domestic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r>
              <a:rPr lang="en-US" sz="1400" dirty="0">
                <a:solidFill>
                  <a:srgbClr val="376092"/>
                </a:solidFill>
              </a:rPr>
              <a:t> Becomes a New Concern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Bathing Aesthetics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White, pure, pared-down, anti-Victorian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+ 1883: Standard Sanitary Manufacturing Company and Kohler Company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Production of cast-iron bathtubs without ornate claw feet                     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Easy to clean surfaces, no hidden dust or dirt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3" y="2800116"/>
            <a:ext cx="8556764" cy="258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90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9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domestic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the rise of female consumers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Industrial Manufacturing Processes Extend to the Domestic Environment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Evolution of a Middle-Class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Rise of suburbia; migration from urban centers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Influence of the automobile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"Domestics" less prevalent in middle America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Tendency towards traditional, conservative values/politics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Modern women take charge of the home management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Family and Consumer Science (Home Economics)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Initiated by Ellen Swallow Richards, the first female graduate from MIT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Popularized by Catherine Beecher (mid-1800s)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"Women's science"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One of the first academic fields appealing to modern women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Includes: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+ Nutrition			+ Fashion Design			+ Interior Decorating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+ Finance			+ Child Development			+ Spirituality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+ Chemistry		+ Health					+ Creativity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+ Agriculture		+ Manufacturing				+ Sanitation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+ Economics		+ Relationship Psychology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Influence of Frederick Taylor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Economize, budget, maintain order, optimize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Belief: discipline and management could improve lives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Within the purview of the feminine</a:t>
            </a:r>
          </a:p>
        </p:txBody>
      </p:sp>
    </p:spTree>
    <p:extLst>
      <p:ext uri="{BB962C8B-B14F-4D97-AF65-F5344CB8AC3E}">
        <p14:creationId xmlns:p14="http://schemas.microsoft.com/office/powerpoint/2010/main" val="3017301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2530</TotalTime>
  <Words>3129</Words>
  <Application>Microsoft Macintosh PowerPoint</Application>
  <PresentationFormat>On-screen Show (4:3)</PresentationFormat>
  <Paragraphs>434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Christopher Moore</cp:lastModifiedBy>
  <cp:revision>152</cp:revision>
  <dcterms:created xsi:type="dcterms:W3CDTF">2010-04-12T23:12:02Z</dcterms:created>
  <dcterms:modified xsi:type="dcterms:W3CDTF">2023-09-21T14:43:09Z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