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3">
          <p15:clr>
            <a:srgbClr val="A4A3A4"/>
          </p15:clr>
        </p15:guide>
        <p15:guide id="2" pos="26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1"/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42" autoAdjust="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488" y="200"/>
      </p:cViewPr>
      <p:guideLst>
        <p:guide orient="horz" pos="683"/>
        <p:guide pos="26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2023-10-22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2023-10-22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2023-10-22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2023-10-22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2023-10-22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2023-10-22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2023-10-22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DQSvoY6WSQM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alleewillis.com/museumofkitsch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pDE4VX_9K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5U8UbWqs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giYmrx-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edward_burtynsky_my_wish_manufactured_landscapes_and_green_education?language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://www.youtube.com/watch?v=og_85XJTOa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youtube.com/watch?v=u2ukRYsYPmo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QG6OPXKQBM" TargetMode="External"/><Relationship Id="rId3" Type="http://schemas.openxmlformats.org/officeDocument/2006/relationships/hyperlink" Target="https://www.youtube.com/watch?v=4plqh6obZW4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www.slate.com/blogs/outward/2015/09/22/showgirls_20th_anniversary_in_praise_of_nomi_malone_and_elizabeth_berkley.html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2-sJimsQ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earnmegood.ca/261/9/pomo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ted.com/talks/edward_burtynsky_my_wish_manufactured_landscapes_and_green_education?language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thomaskinkade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ciousmoments.com/" TargetMode="External"/><Relationship Id="rId7" Type="http://schemas.openxmlformats.org/officeDocument/2006/relationships/hyperlink" Target="https://niagaraimagegallery.com/artist/trisha-romanc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m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8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Avant-Garde and Kitsch: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1" y="1511301"/>
            <a:ext cx="8433030" cy="35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3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262" y="778708"/>
            <a:ext cx="3074737" cy="30747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"High" and "Low" Culture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Cultivating new markets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Prestige and value-added for limited supplies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Kitsch is the new baseline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Increasing segmentation to address new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consumer-communities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Emergence of broadcast media leads to "popular" culture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"Dumbing down" of what was the domain of the elite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Co-optation of kitsch aesthetics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Art Rogers, </a:t>
            </a:r>
            <a:r>
              <a:rPr lang="en-US" sz="1400" i="1" dirty="0">
                <a:solidFill>
                  <a:srgbClr val="376092"/>
                </a:solidFill>
              </a:rPr>
              <a:t>Puppies</a:t>
            </a:r>
            <a:r>
              <a:rPr lang="en-US" sz="1400" dirty="0">
                <a:solidFill>
                  <a:srgbClr val="376092"/>
                </a:solidFill>
              </a:rPr>
              <a:t> (1980)                      + Jeff </a:t>
            </a:r>
            <a:r>
              <a:rPr lang="en-US" sz="1400" dirty="0" err="1">
                <a:solidFill>
                  <a:srgbClr val="376092"/>
                </a:solidFill>
              </a:rPr>
              <a:t>Koons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String of Puppies</a:t>
            </a:r>
            <a:r>
              <a:rPr lang="en-US" sz="1400" dirty="0">
                <a:solidFill>
                  <a:srgbClr val="376092"/>
                </a:solidFill>
              </a:rPr>
              <a:t>, 1998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177229"/>
            <a:ext cx="6855326" cy="25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4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is Kitsch?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The Alee Willis Museum of Kitsch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72" y="1892469"/>
            <a:ext cx="6277708" cy="4829006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07" y="1453306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3" y="977410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2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Why Study Kitsch?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Democratic art aimed at a broad audience segment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Greater access to a popularized form of aesthetics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Leonardo Da Vinci's </a:t>
            </a:r>
            <a:r>
              <a:rPr lang="en-US" sz="1400" i="1" dirty="0">
                <a:solidFill>
                  <a:srgbClr val="376092"/>
                </a:solidFill>
              </a:rPr>
              <a:t>Mona Lisa </a:t>
            </a:r>
            <a:r>
              <a:rPr lang="en-US" sz="1400" dirty="0">
                <a:solidFill>
                  <a:srgbClr val="376092"/>
                </a:solidFill>
              </a:rPr>
              <a:t>is not kitsch; umbrellas and other reproductions are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Paradoxically, reproduction heightens the "</a:t>
            </a:r>
            <a:r>
              <a:rPr lang="en-US" sz="1400" dirty="0" err="1">
                <a:solidFill>
                  <a:srgbClr val="376092"/>
                </a:solidFill>
              </a:rPr>
              <a:t>auratic</a:t>
            </a:r>
            <a:r>
              <a:rPr lang="en-US" sz="1400" dirty="0">
                <a:solidFill>
                  <a:srgbClr val="376092"/>
                </a:solidFill>
              </a:rPr>
              <a:t>" value of the original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+ John Berger</a:t>
            </a:r>
            <a:r>
              <a:rPr lang="en-US" sz="1400" i="1" dirty="0">
                <a:solidFill>
                  <a:srgbClr val="376092"/>
                </a:solidFill>
              </a:rPr>
              <a:t>, Ways of Seeing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Products designed to fit into the post-war lifestyle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Stimulate the redevelopment effort through active consumption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Rise of tourism and a leisure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Demonstrate worldliness through souvenirs and ephemera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Homes become the new locations to demonstrate wealth, success, and taste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Escalating cycles of change to keep consumers purchasing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910" y="4835732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51" y="2430469"/>
            <a:ext cx="3939440" cy="275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Why Study Kitsch?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23" y="1322193"/>
            <a:ext cx="7603955" cy="52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Selling Culture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Kitsch provides comfort and familiarity in the face of the unknown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denies difficult or unflattering truths (superficial)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is unchallenging and uncritical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evolution of kitsch cemented the lower/working class position in culture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Fundamentally tied to the system of mass production and capitalism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Case Study: Hawaii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youngest state in the U.S. (1959 statehood/1893 overthrow)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Exoticism of Polynesian and Asian influences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Redefined as a tourist mecca--trading on historical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cultural influences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Modernization accompanied statehood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more appealing aspects of the Indigenous culture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highlighted, with little context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Present a simulation of "authentic" Hawaiian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Sanitized for American visitors (superficial mélange of aesthetics and role playing)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Only 0.15% of the population are native Hawaiian speakers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Hawaii Creole English: "pidgin"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Derived from English with other words from Hawaiian, Chinese, Japanese,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 modern phenomenon presented as a rich, ancient tradition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Very few traditions persist--mainly reenactments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Lu'aus</a:t>
            </a:r>
            <a:r>
              <a:rPr lang="en-US" sz="1400" dirty="0">
                <a:solidFill>
                  <a:srgbClr val="376092"/>
                </a:solidFill>
              </a:rPr>
              <a:t>, grass skirts, coconut bras are all manufactured culture for the tourist economy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"Mythic" nature of the hula dance is largely constructed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Significance of ancient hula lost; only vestiges remain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052" y="2666920"/>
            <a:ext cx="3186927" cy="22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Jacopetti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Cavara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Prosperi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Mondo Cane </a:t>
            </a:r>
            <a:r>
              <a:rPr lang="en-US" sz="1400" dirty="0">
                <a:solidFill>
                  <a:srgbClr val="376092"/>
                </a:solidFill>
              </a:rPr>
              <a:t>(1962)—Hawaii sequence begins ~1:22:00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Shockumentary</a:t>
            </a:r>
            <a:r>
              <a:rPr lang="en-US" sz="1400" dirty="0">
                <a:solidFill>
                  <a:srgbClr val="376092"/>
                </a:solidFill>
              </a:rPr>
              <a:t> from the era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Present the "otherness" of Hawaiian people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1002641"/>
            <a:ext cx="287999" cy="287999"/>
          </a:xfrm>
          <a:prstGeom prst="rect">
            <a:avLst/>
          </a:prstGeom>
        </p:spPr>
      </p:pic>
      <p:pic>
        <p:nvPicPr>
          <p:cNvPr id="3" name="Picture 2" descr="mondo_cane_2_03_st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839321"/>
            <a:ext cx="6299430" cy="47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1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Kenny Ortega, </a:t>
            </a:r>
            <a:r>
              <a:rPr lang="en-US" sz="1400" i="1" dirty="0">
                <a:solidFill>
                  <a:srgbClr val="376092"/>
                </a:solidFill>
              </a:rPr>
              <a:t>High School Musical 2 </a:t>
            </a:r>
            <a:r>
              <a:rPr lang="en-US" sz="1400" dirty="0">
                <a:solidFill>
                  <a:srgbClr val="376092"/>
                </a:solidFill>
              </a:rPr>
              <a:t>(2007)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1002641"/>
            <a:ext cx="287999" cy="287999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473868"/>
            <a:ext cx="8431016" cy="47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Susan Sontag, </a:t>
            </a:r>
            <a:r>
              <a:rPr lang="en-US" sz="1400" i="1" dirty="0">
                <a:solidFill>
                  <a:srgbClr val="376092"/>
                </a:solidFill>
              </a:rPr>
              <a:t>Notes on "Camp" </a:t>
            </a:r>
            <a:r>
              <a:rPr lang="en-US" sz="1400" dirty="0">
                <a:solidFill>
                  <a:srgbClr val="376092"/>
                </a:solidFill>
              </a:rPr>
              <a:t>(1964)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"Many things in the world have not been named; and many things, even if they have been named,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have never been described. One of these is the sensibility--unmistakably modern, a variant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sophistication but hardly identical with it--that goes by the cult name of 'Camp.'"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Sontag argued against kitsch as mere folly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Reclaim the pleasure found in popular arts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"The camp 'sensibility' offered a mode of appreciating kitsch (as well as 'serious' art) because of its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excessiveness, its role-playing, its overt decoration. Individuals with camp sensibilities sophisticate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understanding of kitsch, for camp judgments imply a specific way of perceiving--a trained eye 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ear that stands parallel to Greenberg's elite coterie of artists and viewers." --Whitney </a:t>
            </a:r>
            <a:r>
              <a:rPr lang="en-US" sz="1400" dirty="0" err="1">
                <a:solidFill>
                  <a:srgbClr val="376092"/>
                </a:solidFill>
              </a:rPr>
              <a:t>Rugg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Artists began borrowing imagery from popular culture and commercial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Diminishing hierarchical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division between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art forms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Roy Lichtenstein, </a:t>
            </a:r>
            <a:r>
              <a:rPr lang="en-US" sz="1400" i="1" dirty="0" err="1">
                <a:solidFill>
                  <a:srgbClr val="376092"/>
                </a:solidFill>
              </a:rPr>
              <a:t>Whaam</a:t>
            </a:r>
            <a:r>
              <a:rPr lang="en-US" sz="1400" i="1" dirty="0">
                <a:solidFill>
                  <a:srgbClr val="376092"/>
                </a:solidFill>
              </a:rPr>
              <a:t>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(1962)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32" y="4361976"/>
            <a:ext cx="4831243" cy="20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Susan Sontag, </a:t>
            </a:r>
            <a:r>
              <a:rPr lang="en-US" sz="1400" i="1" dirty="0">
                <a:solidFill>
                  <a:srgbClr val="376092"/>
                </a:solidFill>
              </a:rPr>
              <a:t>Notes on "Camp" </a:t>
            </a:r>
            <a:r>
              <a:rPr lang="en-US" sz="1400" dirty="0">
                <a:solidFill>
                  <a:srgbClr val="376092"/>
                </a:solidFill>
              </a:rPr>
              <a:t>(1964)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Camp is appealing because it expresses "bad" taste or presents an ironic value proposition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Key elements (according to Sontag):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Artifice, frivolity, naïve middle-class pretentiousness, and "shocking" excess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Exaggerated, affected, theatrical--but earnest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power of camp is derived from the cringe-worthy lack of self-awareness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True camp is not cultivated, but recognized by the perceiver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Sontag: "To talk about Camp is therefore to betray it. [...] To name a sensibility, to draw its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contours and to recount its history, requires a deep sympathy modified by revulsion."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Converts the serious into the frivolous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Oscar Wilde: "One should either be a work of art,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or wear a work of art." --</a:t>
            </a:r>
            <a:r>
              <a:rPr lang="en-US" sz="1400" i="1" dirty="0">
                <a:solidFill>
                  <a:srgbClr val="376092"/>
                </a:solidFill>
              </a:rPr>
              <a:t>Phrases &amp; Philosophies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for the Use of the Young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842" y="3329248"/>
            <a:ext cx="3521138" cy="30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Major Assignment Part 1: Due Today!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Please upload a copy of your project to Moodle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 and Discussion: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Kitsch, camp</a:t>
            </a:r>
          </a:p>
          <a:p>
            <a:r>
              <a:rPr lang="en-US" sz="1400" dirty="0">
                <a:solidFill>
                  <a:srgbClr val="376091"/>
                </a:solidFill>
              </a:rPr>
              <a:t>          + </a:t>
            </a:r>
            <a:r>
              <a:rPr lang="en-CA" sz="1400" dirty="0">
                <a:solidFill>
                  <a:srgbClr val="376091"/>
                </a:solidFill>
                <a:effectLst/>
                <a:latin typeface="Helvetica" pitchFamily="2" charset="0"/>
              </a:rPr>
              <a:t>"To be natural is such a very difficult pose to keep up.” – Oscar Wilde</a:t>
            </a:r>
            <a:endParaRPr lang="en-US" sz="1400" dirty="0">
              <a:solidFill>
                <a:srgbClr val="376091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Marketing exoticism, leisure capital, tourism, cultural appropriation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Tutorial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Optional Activity: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Edward </a:t>
            </a:r>
            <a:r>
              <a:rPr lang="en-US" sz="1400" dirty="0" err="1">
                <a:solidFill>
                  <a:srgbClr val="376092"/>
                </a:solidFill>
              </a:rPr>
              <a:t>Burtynsky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Manufactured Landscapes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Heads-Up: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Third (and last!) Article Summary is due in week 10 (Nov. 14)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Based on readings from weeks 7-9</a:t>
            </a: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79" y="379216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3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Susan Sontag, </a:t>
            </a:r>
            <a:r>
              <a:rPr lang="en-US" sz="1400" i="1" dirty="0">
                <a:solidFill>
                  <a:srgbClr val="376092"/>
                </a:solidFill>
              </a:rPr>
              <a:t>Notes on "Camp" </a:t>
            </a:r>
            <a:r>
              <a:rPr lang="en-US" sz="1400" dirty="0">
                <a:solidFill>
                  <a:srgbClr val="376092"/>
                </a:solidFill>
              </a:rPr>
              <a:t>(1964)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Camp simultaneously subverts and valorizes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Drag culture is a clear example: it appropriates hyper-masculine or feminine characteristics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Celebrates, yet critiques the gender norms in contemporary culture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Camp is a popular form of resistance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intended for the educated and elite (Greenberg, et al)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Response to disempowerment in everyday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"Low" culture reclamation of the pleasures of banality--does not conform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dictated/institutional rules or standards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excessive quality of camp references the proliferation of media and the consumer impetus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 form of critique that emphasizes style over politics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Examples of camp are often drawn from outdated stylistic trends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Things that have fallen out of </a:t>
            </a:r>
            <a:r>
              <a:rPr lang="en-US" sz="1400" dirty="0" err="1">
                <a:solidFill>
                  <a:srgbClr val="376092"/>
                </a:solidFill>
              </a:rPr>
              <a:t>favour</a:t>
            </a:r>
            <a:r>
              <a:rPr lang="en-US" sz="1400" dirty="0">
                <a:solidFill>
                  <a:srgbClr val="376092"/>
                </a:solidFill>
              </a:rPr>
              <a:t> are recouped and revisited through a contemporary lens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Sontag: Tiffany lamps, 1920s clothing, pulp novels, etc.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4832528"/>
            <a:ext cx="4684629" cy="18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58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Camp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Camp is both a critique and a joke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takes a societal norm (or object, style, medium), analyzes it, then subverts it through humorous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means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joke is always presented in a serious, dead-pan manner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It's so bad that it's </a:t>
            </a:r>
            <a:r>
              <a:rPr lang="en-US" sz="1400" i="1" dirty="0">
                <a:solidFill>
                  <a:srgbClr val="376092"/>
                </a:solidFill>
              </a:rPr>
              <a:t>good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Largely dependent upon personal taste, but some examples are nearly-universal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Camp is a mode where kitsch is </a:t>
            </a:r>
            <a:r>
              <a:rPr lang="en-US" sz="1400" i="1" dirty="0">
                <a:solidFill>
                  <a:srgbClr val="376092"/>
                </a:solidFill>
              </a:rPr>
              <a:t>activated</a:t>
            </a:r>
            <a:r>
              <a:rPr lang="en-US" sz="1400" dirty="0">
                <a:solidFill>
                  <a:srgbClr val="376092"/>
                </a:solidFill>
              </a:rPr>
              <a:t>--it puts it into practice through one's position to the source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artifact/media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Contemporary camp has lost some its subversive power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Reduced to the message that popular culture can still be appreciated by a sophisticated individual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"Slumming" becomes a new form of aesthetic snobbery 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1" y="2884116"/>
            <a:ext cx="3588418" cy="24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9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Ed Wood, </a:t>
            </a:r>
            <a:r>
              <a:rPr lang="en-US" sz="1400" i="1" dirty="0">
                <a:solidFill>
                  <a:srgbClr val="376092"/>
                </a:solidFill>
              </a:rPr>
              <a:t>Plan 9 From Outer Space </a:t>
            </a:r>
            <a:r>
              <a:rPr lang="en-US" sz="1400" dirty="0">
                <a:solidFill>
                  <a:srgbClr val="376092"/>
                </a:solidFill>
              </a:rPr>
              <a:t>(1958)        + John Waters, </a:t>
            </a:r>
            <a:r>
              <a:rPr lang="en-US" sz="1400" i="1" dirty="0">
                <a:solidFill>
                  <a:srgbClr val="376092"/>
                </a:solidFill>
              </a:rPr>
              <a:t>Pink Flamingoes </a:t>
            </a:r>
            <a:r>
              <a:rPr lang="en-US" sz="1400" dirty="0">
                <a:solidFill>
                  <a:srgbClr val="376092"/>
                </a:solidFill>
              </a:rPr>
              <a:t>(1972)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Pink Flamingoes is camp by </a:t>
            </a:r>
            <a:r>
              <a:rPr lang="en-US" sz="1400" i="1" dirty="0">
                <a:solidFill>
                  <a:srgbClr val="376092"/>
                </a:solidFill>
              </a:rPr>
              <a:t>design</a:t>
            </a:r>
            <a:r>
              <a:rPr lang="en-US" sz="1400" dirty="0">
                <a:solidFill>
                  <a:srgbClr val="376092"/>
                </a:solidFill>
              </a:rPr>
              <a:t>--cultivated sensibility of the "trashy" and taboo by Waters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428082"/>
            <a:ext cx="3226719" cy="4928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382" y="1428082"/>
            <a:ext cx="3467538" cy="4944646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65" y="1002641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383" y="100264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Jim Sharman, </a:t>
            </a:r>
            <a:r>
              <a:rPr lang="en-US" sz="1400" i="1" dirty="0">
                <a:solidFill>
                  <a:srgbClr val="376092"/>
                </a:solidFill>
              </a:rPr>
              <a:t>Rocky Horror Picture Show </a:t>
            </a:r>
            <a:r>
              <a:rPr lang="en-US" sz="1400" dirty="0">
                <a:solidFill>
                  <a:srgbClr val="376092"/>
                </a:solidFill>
              </a:rPr>
              <a:t>(1975)        + Paul </a:t>
            </a:r>
            <a:r>
              <a:rPr lang="en-US" sz="1400" dirty="0" err="1">
                <a:solidFill>
                  <a:srgbClr val="376092"/>
                </a:solidFill>
              </a:rPr>
              <a:t>Verhoeven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Showgirls</a:t>
            </a:r>
            <a:r>
              <a:rPr lang="en-US" sz="1400" dirty="0">
                <a:solidFill>
                  <a:srgbClr val="376092"/>
                </a:solidFill>
              </a:rPr>
              <a:t> (1995)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1002641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791" y="1002641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36" y="1467514"/>
            <a:ext cx="3452395" cy="5104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470" y="1467514"/>
            <a:ext cx="3376605" cy="5104401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143" y="122188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24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Artifice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"Camp sees everything in quotation marks. It's not a lamp, but a 'lamp'; not a woman, but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'woman.' To perceive Camp in objects and persons is to understand Being-as-Playing-a-Role. It is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farthest extension, in sensibility, of the metaphor of life as theater." --Susan Sontag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Function (or "content" according to Sontag) is subsumed by form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4" y="2669668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Hotel de la Montagne (R.I.P.) ~1:00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A preface to next week's lecture on postmodernism and plurality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1002641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82" y="1907669"/>
            <a:ext cx="8371198" cy="41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89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Part 2: Integration (40%, Due November 28)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+ Richard Hamilton (1956)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69336"/>
            <a:ext cx="4328695" cy="45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2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Overview: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Commit to a specific artifact, live with it, document your interactions/environment/context of use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Can be almost anything (shampoo, coffee cup, typeface, etc.)--be specific!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Collection of information, texts, photographs that help you to better understand the life and story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your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Determine how it influences, and is influenced by the culture/world in which it operates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Will become the subject of your entire semester's research--choose carefully!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Part 2: Integration (40%, due  November 28)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Connect object to broader culture and theoretical/historical/social framework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1: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+ 6 sources of information about object (1+ Library book, 1+ scholarly article, 1+ popular media)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Discuss how artifact relates predominant cultural values/ideals (be specific about the time,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location, community, user,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Provide proper citations; credit all borrowed thoughts and references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2: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Choose one historical artifact (pre-1968) to compare or contrast with your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Describe how it reflected its time/culture and how it relates to your contemporary example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3: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Conclusion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does this study help you to better understand contemporary culture, and your role as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designer?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Format: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+ 2000-word paper with appropriate citations, title page,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Include relevant illustrations/photos/captions </a:t>
            </a:r>
            <a:endParaRPr lang="en-US" sz="1400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75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Heads-Up: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Tutorial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Optional Activity: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Edward Burtynsky, </a:t>
            </a:r>
            <a:r>
              <a:rPr lang="en-US" sz="1400" i="1" dirty="0">
                <a:solidFill>
                  <a:srgbClr val="376092"/>
                </a:solidFill>
              </a:rPr>
              <a:t>My Wish: Manufactured Landscapes and Green Education </a:t>
            </a:r>
            <a:r>
              <a:rPr lang="en-US" sz="1400" dirty="0">
                <a:solidFill>
                  <a:srgbClr val="376092"/>
                </a:solidFill>
              </a:rPr>
              <a:t>(TED)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Full film available through Concordia Library website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Preparation for Next Class: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Raizman</a:t>
            </a:r>
            <a:r>
              <a:rPr lang="en-US" sz="1400" dirty="0">
                <a:solidFill>
                  <a:srgbClr val="376092"/>
                </a:solidFill>
              </a:rPr>
              <a:t>, David. “Politics, Pluralism, and Postmodernism.” </a:t>
            </a:r>
            <a:r>
              <a:rPr lang="en-US" sz="1400" i="1" dirty="0">
                <a:solidFill>
                  <a:srgbClr val="376092"/>
                </a:solidFill>
              </a:rPr>
              <a:t>History of Modern Design</a:t>
            </a:r>
            <a:r>
              <a:rPr lang="en-US" sz="1400" dirty="0">
                <a:solidFill>
                  <a:srgbClr val="376092"/>
                </a:solidFill>
              </a:rPr>
              <a:t>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Third Article Summary is due in week 10 / Nov. 14 (Based on readings from weeks 7-9)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37395"/>
            <a:ext cx="4629150" cy="3092974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75" y="2091898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75" y="5920614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7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Looking Back and Moving Forward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Bernard London suggested planned obsolescence as a means to overcome the economic down-turn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during the Depression era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Pre-determined lifespan for goods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Impose tax on those who use products beyond their "expiry" date; destroy and replace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Crept into industrial design, as manufacturers built failure into artifacts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Quicker turnover of products, rather than being built for longevity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Psychological obsolescence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Insidious pressure to conform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changing styles and trends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Peer pressure plays upon societal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insecurities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"Keeping up with the Joneses"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Post-WWII period is a period of accelerated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growth in household goods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Conspicuous consumption is the norm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Viewed as helping to restore the economy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Patriotic duty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Rise of leisure class and travel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Utopian promise of machine 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Freedom from "drudgery" and toil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10" y="2897727"/>
            <a:ext cx="4523769" cy="34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Alienation and the Industrial System of Manufacturing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Karl Marx described this state as "false consciousness"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Misguided capitalist mindset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Difference between desires/wants and the real world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Disguises the true relations between the proletariat and the ruling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Workers become unwitting contributors to their own disempowerment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Cycle of production/consumption holds the poor and middle-class hostage to the system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Entangled nature of this system requires all parts to be functioning optimally (ultimate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demise leading to the Great Depression)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False sense that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leads to success for all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+ 1930s: Perceived threat to culture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through mass produced forms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Degradation of quality, in the name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cheapness and efficiency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Belief that poor goods diminish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public welfare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788" y="3531000"/>
            <a:ext cx="4176191" cy="28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Avant-Garde and Kitsch: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Theodor </a:t>
            </a:r>
            <a:r>
              <a:rPr lang="en-US" sz="1400" dirty="0" err="1">
                <a:solidFill>
                  <a:srgbClr val="376092"/>
                </a:solidFill>
              </a:rPr>
              <a:t>Adorno</a:t>
            </a:r>
            <a:r>
              <a:rPr lang="en-US" sz="1400" dirty="0">
                <a:solidFill>
                  <a:srgbClr val="376092"/>
                </a:solidFill>
              </a:rPr>
              <a:t> (Frankfurt School)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rise of a "culture industry": art at the service of the market, and not a higher spiritual goal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Pure aesthetic folly designed for capital gain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Non-challenging and regressive (i.e. not "Art")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Gives the public something to observe--a distraction from the social realities and oppression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capitalism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Citizens become "productive" members of society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through acts of consumption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Art is supposed to be subjective and challenge the status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quo and power structures, not be subservient to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demands of the market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Hermann </a:t>
            </a:r>
            <a:r>
              <a:rPr lang="en-US" sz="1400" dirty="0" err="1">
                <a:solidFill>
                  <a:srgbClr val="376092"/>
                </a:solidFill>
              </a:rPr>
              <a:t>Broch</a:t>
            </a:r>
            <a:r>
              <a:rPr lang="en-US" sz="1400" dirty="0">
                <a:solidFill>
                  <a:srgbClr val="376092"/>
                </a:solidFill>
              </a:rPr>
              <a:t> (Early Modernist)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Kitsch is "the evil within the value-system of art"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Depends solely on bastardization of creativity through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imitation, parody, and simplified formulas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the same as bad art: kitsch seeks to achieve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"beauty" rather than "truth"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Clement Greenberg (Modern Art Critic)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Decline of taste is a direct result of consumer society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avant-garde arose to defend aesthetic standards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Greenberg equated genius with originality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Andy Warhol</a:t>
            </a:r>
            <a:r>
              <a:rPr lang="en-US" sz="1400" i="1" dirty="0">
                <a:solidFill>
                  <a:srgbClr val="376092"/>
                </a:solidFill>
              </a:rPr>
              <a:t>, </a:t>
            </a:r>
            <a:r>
              <a:rPr lang="en-US" sz="1400" i="1" dirty="0" err="1">
                <a:solidFill>
                  <a:srgbClr val="376092"/>
                </a:solidFill>
              </a:rPr>
              <a:t>Brillo</a:t>
            </a:r>
            <a:r>
              <a:rPr lang="en-US" sz="1400" i="1" dirty="0">
                <a:solidFill>
                  <a:srgbClr val="376092"/>
                </a:solidFill>
              </a:rPr>
              <a:t> Soap Pads Boxes </a:t>
            </a:r>
            <a:r>
              <a:rPr lang="en-US" sz="1400" dirty="0">
                <a:solidFill>
                  <a:srgbClr val="376092"/>
                </a:solidFill>
              </a:rPr>
              <a:t>(1964)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157" y="2668482"/>
            <a:ext cx="2892821" cy="36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Avant-Garde and Kitsch: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Follows from Morris: cheap, mass-produced objects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Tasteless, aesthetically bankrupt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Borrow from "high" art, but without the conceptual framework or craftsmanship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Derivative, and often overtly sentimental/melodramatic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Panders to popular demand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Purely for commercial purposes, and not self-expression of the artist (shallow)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Thomas </a:t>
            </a:r>
            <a:r>
              <a:rPr lang="en-US" sz="1400" dirty="0" err="1">
                <a:solidFill>
                  <a:srgbClr val="376092"/>
                </a:solidFill>
              </a:rPr>
              <a:t>Kinkade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The Night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Before Christmas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05" y="2929138"/>
            <a:ext cx="4563874" cy="3427211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58" y="613214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7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Avant-Garde and Kitsch: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Precious Moments                       + Tricia Romance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7" y="1453306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1781409"/>
            <a:ext cx="2260861" cy="4830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847" y="1864901"/>
            <a:ext cx="5662003" cy="2680361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471" y="1439938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3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Avant-Garde and Kitsch: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Norman Rockwell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7" y="1453306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50" y="1567521"/>
            <a:ext cx="8501372" cy="38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5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8: kitsch + the politics of camp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Avant-Garde and Kitsch: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450064"/>
            <a:ext cx="8433030" cy="45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9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16559</TotalTime>
  <Words>2798</Words>
  <Application>Microsoft Macintosh PowerPoint</Application>
  <PresentationFormat>On-screen Show (4:3)</PresentationFormat>
  <Paragraphs>432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184</cp:revision>
  <dcterms:created xsi:type="dcterms:W3CDTF">2010-04-12T23:12:02Z</dcterms:created>
  <dcterms:modified xsi:type="dcterms:W3CDTF">2023-10-22T20:42:48Z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