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281" r:id="rId19"/>
    <p:sldId id="282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21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4" autoAdjust="0"/>
    <p:restoredTop sz="94663"/>
  </p:normalViewPr>
  <p:slideViewPr>
    <p:cSldViewPr snapToGrid="0" snapToObjects="1">
      <p:cViewPr varScale="1">
        <p:scale>
          <a:sx n="92" d="100"/>
          <a:sy n="92" d="100"/>
        </p:scale>
        <p:origin x="184" y="624"/>
      </p:cViewPr>
      <p:guideLst>
        <p:guide orient="horz" pos="1752"/>
        <p:guide pos="21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2023-11-12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LTcz2OQ0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bill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RpZF6e4cj3o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C5Fgr9u7Y0" TargetMode="External"/><Relationship Id="rId3" Type="http://schemas.openxmlformats.org/officeDocument/2006/relationships/hyperlink" Target="http://www.learnmegood.ca/261/11/why_we_need_things.pdf" TargetMode="External"/><Relationship Id="rId7" Type="http://schemas.openxmlformats.org/officeDocument/2006/relationships/hyperlink" Target="http://storyofstuff.org/movies/story-of-stuff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yemagazine.com/feature.php?id=18&amp;fid=99" TargetMode="External"/><Relationship Id="rId5" Type="http://schemas.openxmlformats.org/officeDocument/2006/relationships/hyperlink" Target="http://www.designishistory.com/1960/first-things-first/" TargetMode="External"/><Relationship Id="rId10" Type="http://schemas.openxmlformats.org/officeDocument/2006/relationships/hyperlink" Target="http://www.ecofont.eu/ecofont_en.html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thehighline.org/abo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stuff.org/movies/story-of-stuff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C5Fgr9u7Y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184387-1/blink-power-thinking-think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ightis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hows/cool/vie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hows/cool/vie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nnon%E2%80%93Weaver_mod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The_American_Idol_Experienc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10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Simulation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Jean </a:t>
            </a:r>
            <a:r>
              <a:rPr lang="en-US" sz="1400" dirty="0" err="1">
                <a:solidFill>
                  <a:srgbClr val="376092"/>
                </a:solidFill>
              </a:rPr>
              <a:t>Baudrillard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In contrast to McLuhan's "Global Village": he did not view technology as a unifying extension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Proliferation of mass media (advertising, television, cinema) that focuses on creation of simulated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worlds, that bear no resemblance to lived reality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 widespread and all-pervasive that distance between real world and simulations implodes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"... simulation ... undermines any contrast to the real, absorbing the real world within itself.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Instead of a "real" economy of commodities that is somehow bypassed by an "unreal" myriad     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of advertising images, </a:t>
            </a:r>
            <a:r>
              <a:rPr lang="en-US" sz="1400" dirty="0" err="1">
                <a:solidFill>
                  <a:srgbClr val="376092"/>
                </a:solidFill>
              </a:rPr>
              <a:t>Baudrillard</a:t>
            </a:r>
            <a:r>
              <a:rPr lang="en-US" sz="1400" dirty="0">
                <a:solidFill>
                  <a:srgbClr val="376092"/>
                </a:solidFill>
              </a:rPr>
              <a:t> now discerns only a </a:t>
            </a:r>
            <a:r>
              <a:rPr lang="en-US" sz="1400" dirty="0" err="1">
                <a:solidFill>
                  <a:srgbClr val="376092"/>
                </a:solidFill>
              </a:rPr>
              <a:t>hyperreality</a:t>
            </a:r>
            <a:r>
              <a:rPr lang="en-US" sz="1400" dirty="0">
                <a:solidFill>
                  <a:srgbClr val="376092"/>
                </a:solidFill>
              </a:rPr>
              <a:t>, a world of self-referential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signs." --M. Poster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Has become a culturally-dominant experience: AI, deepfakes, reality TV, Celebration,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Film and Simulation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Sequels and remakes (</a:t>
            </a:r>
            <a:r>
              <a:rPr lang="en-US" sz="1400" i="1" dirty="0">
                <a:solidFill>
                  <a:srgbClr val="376092"/>
                </a:solidFill>
              </a:rPr>
              <a:t>Planet of the Apes, Ocean's Eleven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Fictionalization of real, historical events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Presented as factual accounts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 cinema becomes more cinema than cinema, in a kind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vertigo in which ... it does no more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resemble itself and escape in its own logic, in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very perfection of its own model." --J. </a:t>
            </a:r>
            <a:r>
              <a:rPr lang="en-US" sz="1400" dirty="0" err="1">
                <a:solidFill>
                  <a:srgbClr val="376092"/>
                </a:solidFill>
              </a:rPr>
              <a:t>Baudrillard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Can influence our perceptions of reality (</a:t>
            </a:r>
            <a:r>
              <a:rPr lang="en-US" sz="1400" i="1" dirty="0">
                <a:solidFill>
                  <a:srgbClr val="376092"/>
                </a:solidFill>
              </a:rPr>
              <a:t>Titanic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692" y="3930316"/>
            <a:ext cx="3226287" cy="24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Television and Simulation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Actors often confused with the parts they play when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encountered in the "real"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Characters perform roles for which they are not trained,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nor experts (i.e. </a:t>
            </a:r>
            <a:r>
              <a:rPr lang="en-US" sz="1400" i="1" dirty="0">
                <a:solidFill>
                  <a:srgbClr val="376092"/>
                </a:solidFill>
              </a:rPr>
              <a:t>ER, Law &amp; Order, CSI</a:t>
            </a:r>
            <a:r>
              <a:rPr lang="en-US" sz="1400" dirty="0">
                <a:solidFill>
                  <a:srgbClr val="376092"/>
                </a:solidFill>
              </a:rPr>
              <a:t>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Actors from ER hired to give testimonials for pharmaceutical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company: viewers more likely to trust the fake doctors' advice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Baudrillard</a:t>
            </a:r>
            <a:r>
              <a:rPr lang="en-US" sz="1400" dirty="0">
                <a:solidFill>
                  <a:srgbClr val="376092"/>
                </a:solidFill>
              </a:rPr>
              <a:t> goes so far as to claim that the Gulf War in 1991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completely staged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Television news shaped viewers' opinions: CNN and cable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graphics emerged as a new form of narrative propaganda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televised version was more "real" than the actual conflict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Viewers used to the format of fictional media: a shared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aesthetic language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Invasion of Iraq was even more highly-simulated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"Weapons of Mass Destruction," press stage,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toppling of Hussein statue,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“Fake news”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problem with both McLuhan and </a:t>
            </a:r>
            <a:r>
              <a:rPr lang="en-US" sz="1400" dirty="0" err="1">
                <a:solidFill>
                  <a:srgbClr val="376092"/>
                </a:solidFill>
              </a:rPr>
              <a:t>Baudrillard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Assume that citizens are powerless to critique media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Media overwhelms individuals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Ignores differences in modes of dissemination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Internet is not the same as television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Ignores countercultural forms and resistance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95" y="1510632"/>
            <a:ext cx="3136534" cy="4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Internet as a Medium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Early fear and criticism of the format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Eye strain, dangerously "immersive," antisocial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 the dissolution or fragmentation of the subject and the instantaneous, transient nature of all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communication disconnect or abstract the individual from physical action and a sense of social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personal responsibility to others." --M. </a:t>
            </a:r>
            <a:r>
              <a:rPr lang="en-US" sz="1400" dirty="0" err="1">
                <a:solidFill>
                  <a:srgbClr val="376092"/>
                </a:solidFill>
              </a:rPr>
              <a:t>Willson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Arguments connecting new forms of mass media are not new: 1950s cinema causes juvenile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delinquency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Focus on policing and monitoring Internet content: not the same level of control as TV and other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formats (classification ratings, reviewers,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Fear of open access to pornography and its effects on children, solicitation, etc.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Other concerns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Politically or ideologically subversive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Different standards, tolerance, and laws between countries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Globalization means lack of centralized monitoring (for better or for worse)</a:t>
            </a:r>
            <a:endParaRPr lang="en-US" sz="1400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Internet as a Medium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Utopianism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Gives voice to the disempowered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Malleable, "neutral" spaces for people to connect/organize around like interests or beliefs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Overcome physical or social impediments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Physical appearance is less vaunted than communication skills and ideas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Allows for virtual performance/role-playing (freedom less acceptable in the "real" world)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Market Forces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Commercialization of Internet in 1993 opened the floodgate for consumerism (privatized)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Messages inextricably embedded in all aspects of use - social, business, entertainment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</a:t>
            </a:r>
            <a:r>
              <a:rPr lang="en-US" sz="1400" dirty="0" err="1">
                <a:solidFill>
                  <a:srgbClr val="376092"/>
                </a:solidFill>
              </a:rPr>
              <a:t>Marketspace</a:t>
            </a:r>
            <a:r>
              <a:rPr lang="en-US" sz="1400" dirty="0">
                <a:solidFill>
                  <a:srgbClr val="376092"/>
                </a:solidFill>
              </a:rPr>
              <a:t>" becomes "</a:t>
            </a:r>
            <a:r>
              <a:rPr lang="en-US" sz="1400" dirty="0" err="1">
                <a:solidFill>
                  <a:srgbClr val="376092"/>
                </a:solidFill>
              </a:rPr>
              <a:t>Consumerspace</a:t>
            </a:r>
            <a:r>
              <a:rPr lang="en-US" sz="1400" dirty="0">
                <a:solidFill>
                  <a:srgbClr val="376092"/>
                </a:solidFill>
              </a:rPr>
              <a:t>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We knowingly participate in being marketed to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"In an age when people have more capacity--through technologically aided communication--to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interconnected across space and time than at any other point in history, the postmodern individual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 contemporary Western society is paradoxically feeling increasingly isolated and is searching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new ways to understand and experience meaningful togetherness." --M. </a:t>
            </a:r>
            <a:r>
              <a:rPr lang="en-US" sz="1400" dirty="0" err="1">
                <a:solidFill>
                  <a:srgbClr val="376092"/>
                </a:solidFill>
              </a:rPr>
              <a:t>Willson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+ Marketers are aware of this insecurity, and use this to their advantage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It becomes a dominant myth to sell products - promise of "interconnectedness”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Packard-Bell, “Wouldn’t you rather be at home?” (1997)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1" y="507574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Subversion of Marketing and Branding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Reverend Billy. “What is the </a:t>
            </a:r>
            <a:r>
              <a:rPr lang="en-US" sz="1400" dirty="0" err="1">
                <a:solidFill>
                  <a:srgbClr val="376092"/>
                </a:solidFill>
              </a:rPr>
              <a:t>Sho-po-ca-lypse</a:t>
            </a:r>
            <a:r>
              <a:rPr lang="en-US" sz="1400" dirty="0">
                <a:solidFill>
                  <a:srgbClr val="376092"/>
                </a:solidFill>
              </a:rPr>
              <a:t>?”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i="1" dirty="0">
                <a:solidFill>
                  <a:srgbClr val="376092"/>
                </a:solidFill>
              </a:rPr>
              <a:t>What Would Jesus Buy?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1" y="145290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1" y="1672141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526" y="1094755"/>
            <a:ext cx="4047959" cy="55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2: Integration (40%, Due November 28)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+ Richard Hamilton (1956)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69336"/>
            <a:ext cx="4328695" cy="45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Commit to a specific artifact, live with it, document your interactions/environment/context of use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be almost anything (shampoo, coffee cup, typeface, etc.)--be specific!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Collection of information, texts, photographs that help you to better understand the life and story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Determine how it influences, and is influenced by the culture/world in which it operates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Will become the subject of your entire semester's research--choose carefully!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2: Integration (40%, due  November 28)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Connect object to broader culture and theoretical/historical/social framework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+ 6 sources of information about object (1+ Library book, 1+ scholarly article, 1+ popular media)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Discuss how artifact relates predominant cultural values/ideals (be specific about the time,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location, community, user,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Provide proper citations; credit all borrowed thoughts and references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one historical artifact (pre-1960) to compare or contrast with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Describe how it reflected its time/culture and how it relates to your contemporary example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Conclusion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does this study help you to better understand contemporary culture, and your role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designer?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+ 2000-word paper with appropriate citations, title page,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relevant illustrations/photos/captions </a:t>
            </a:r>
            <a:endParaRPr lang="en-US" sz="1400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7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Video Screenings: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The Story of Stuff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  <a:r>
              <a:rPr lang="en-US" sz="1400" dirty="0" err="1">
                <a:solidFill>
                  <a:srgbClr val="376092"/>
                </a:solidFill>
              </a:rPr>
              <a:t>Narr</a:t>
            </a:r>
            <a:r>
              <a:rPr lang="en-US" sz="1400" dirty="0">
                <a:solidFill>
                  <a:srgbClr val="376092"/>
                </a:solidFill>
              </a:rPr>
              <a:t>. Annie Leonard (Online)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 err="1">
                <a:solidFill>
                  <a:srgbClr val="376092"/>
                </a:solidFill>
              </a:rPr>
              <a:t>Futuro</a:t>
            </a:r>
            <a:r>
              <a:rPr lang="en-US" sz="1400" i="1" dirty="0">
                <a:solidFill>
                  <a:srgbClr val="376092"/>
                </a:solidFill>
              </a:rPr>
              <a:t>: A New Stance for Tomorrow</a:t>
            </a:r>
            <a:r>
              <a:rPr lang="en-US" sz="1400" dirty="0">
                <a:solidFill>
                  <a:srgbClr val="376092"/>
                </a:solidFill>
              </a:rPr>
              <a:t>. Dir. Mika </a:t>
            </a:r>
            <a:r>
              <a:rPr lang="en-US" sz="1400" dirty="0" err="1">
                <a:solidFill>
                  <a:srgbClr val="376092"/>
                </a:solidFill>
              </a:rPr>
              <a:t>Taanila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Preparation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. “Why We Need Things.” </a:t>
            </a:r>
            <a:r>
              <a:rPr lang="en-US" sz="1400" i="1" dirty="0">
                <a:solidFill>
                  <a:srgbClr val="376092"/>
                </a:solidFill>
              </a:rPr>
              <a:t>History From Things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Garland, Ken. "First Things First."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Barnbrook</a:t>
            </a:r>
            <a:r>
              <a:rPr lang="en-US" sz="1400" dirty="0">
                <a:solidFill>
                  <a:srgbClr val="376092"/>
                </a:solidFill>
              </a:rPr>
              <a:t>, Jonathan et al. “First Things First 2000.”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Website: “About," “Design.” </a:t>
            </a:r>
            <a:r>
              <a:rPr lang="en-US" sz="1400" i="1" dirty="0">
                <a:solidFill>
                  <a:srgbClr val="376092"/>
                </a:solidFill>
              </a:rPr>
              <a:t>The High 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Website: </a:t>
            </a:r>
            <a:r>
              <a:rPr lang="en-US" sz="1400" dirty="0" err="1">
                <a:solidFill>
                  <a:srgbClr val="376092"/>
                </a:solidFill>
              </a:rPr>
              <a:t>Ecofont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  <a:r>
              <a:rPr lang="en-US" sz="1400" i="1" dirty="0">
                <a:solidFill>
                  <a:srgbClr val="376092"/>
                </a:solidFill>
              </a:rPr>
              <a:t>SPRANQ Creative Communications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Major Assignment Part 2: </a:t>
            </a:r>
            <a:r>
              <a:rPr lang="en-US" sz="1400">
                <a:solidFill>
                  <a:srgbClr val="376092"/>
                </a:solidFill>
              </a:rPr>
              <a:t>Due November 28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Please use tutorial sessions to address questions and request feedback/comments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2952404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17" y="3164692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9" y="3383932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1" y="2075439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1" y="2308047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7" y="3594612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10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89" y="381385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 and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rise of media culture, multi-modal broadcasting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Coolhunting</a:t>
            </a:r>
            <a:r>
              <a:rPr lang="en-US" sz="1400" dirty="0">
                <a:solidFill>
                  <a:srgbClr val="376092"/>
                </a:solidFill>
              </a:rPr>
              <a:t>, anti-advertising, the influence of marketers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Reinforcement of gender and cultural stereotypes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Video Screenings: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"The Story of Stuff." </a:t>
            </a:r>
            <a:r>
              <a:rPr lang="en-US" sz="1400" dirty="0" err="1">
                <a:solidFill>
                  <a:srgbClr val="376092"/>
                </a:solidFill>
              </a:rPr>
              <a:t>Narr</a:t>
            </a:r>
            <a:r>
              <a:rPr lang="en-US" sz="1400" dirty="0">
                <a:solidFill>
                  <a:srgbClr val="376092"/>
                </a:solidFill>
              </a:rPr>
              <a:t>. Annie Leonard (Online)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</a:t>
            </a:r>
            <a:r>
              <a:rPr lang="en-US" sz="1400" dirty="0" err="1">
                <a:solidFill>
                  <a:srgbClr val="376092"/>
                </a:solidFill>
              </a:rPr>
              <a:t>Futuro</a:t>
            </a:r>
            <a:r>
              <a:rPr lang="en-US" sz="1400" dirty="0">
                <a:solidFill>
                  <a:srgbClr val="376092"/>
                </a:solidFill>
              </a:rPr>
              <a:t>: A New Stance for Tomorrow." Dir. Mika </a:t>
            </a:r>
            <a:r>
              <a:rPr lang="en-US" sz="1400" dirty="0" err="1">
                <a:solidFill>
                  <a:srgbClr val="376092"/>
                </a:solidFill>
              </a:rPr>
              <a:t>Taanila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Major Assignment Part 2: Due November 28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use tutorial sessions and office hours to address questions and request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feedback/comments</a:t>
            </a: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79" y="3149129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99" y="338173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Malcolm </a:t>
            </a:r>
            <a:r>
              <a:rPr lang="en-US" sz="1400" dirty="0" err="1">
                <a:solidFill>
                  <a:srgbClr val="376092"/>
                </a:solidFill>
              </a:rPr>
              <a:t>Gladwell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Blink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Blink: the value judgments, assumptions, and qualitative assessments we make in the blink of an eye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Gladwell does not believe this is purely emotional or the product of intuition - it is rational: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"It's </a:t>
            </a:r>
            <a:r>
              <a:rPr lang="en-US" sz="1400" i="1" dirty="0">
                <a:solidFill>
                  <a:srgbClr val="376092"/>
                </a:solidFill>
              </a:rPr>
              <a:t>thinking</a:t>
            </a:r>
            <a:r>
              <a:rPr lang="en-US" sz="1400" dirty="0">
                <a:solidFill>
                  <a:srgbClr val="376092"/>
                </a:solidFill>
              </a:rPr>
              <a:t>--its just thinking that moves a little faster and operates a little more mysteriously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kind of deliberate, conscious decision-making that we usually associate with "thinking." ...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What is going on inside our heads when we engage in rapid cognition? When are snap judgments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good and when are they not? What kinds of things can we do to make our powers of rapid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cognition better?" --M. </a:t>
            </a:r>
            <a:r>
              <a:rPr lang="en-US" sz="1400" dirty="0" err="1">
                <a:solidFill>
                  <a:srgbClr val="376092"/>
                </a:solidFill>
              </a:rPr>
              <a:t>Gladwell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Hair anecdote: "... what struck me was how even more subtle and absurd the stereotyping was in my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case: this wasn't about something really obvious like skin color, or age, or height, or weight. It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just about hair. Something about the first impression created by my hair derailed every other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consideration in the hunt for the rapist, and the impression formed in those first two seconds exerted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powerful hold over the officers' thinking over the next twenty minutes. That episode on the street 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got me thinking about the weird power of first impressions." --M. </a:t>
            </a:r>
            <a:r>
              <a:rPr lang="en-US" sz="1400" dirty="0" err="1">
                <a:solidFill>
                  <a:srgbClr val="376092"/>
                </a:solidFill>
              </a:rPr>
              <a:t>Gladwell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1" y="101600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30" y="4430026"/>
            <a:ext cx="4037591" cy="22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Malcolm </a:t>
            </a:r>
            <a:r>
              <a:rPr lang="en-US" sz="1400" dirty="0" err="1">
                <a:solidFill>
                  <a:srgbClr val="376092"/>
                </a:solidFill>
              </a:rPr>
              <a:t>Gladwell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Blink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When rapid cognition and “thin-slicing” goes awry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Racial profiling, security screenings,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CEOs and height: "There is no correlation between height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intelligence, or height and judgment, or height and the ability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motivate and lead people. But for some reason corporations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overwhelmingly choose tall people for leadership roles."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Heightism</a:t>
            </a:r>
            <a:r>
              <a:rPr lang="en-US" sz="1400" dirty="0">
                <a:solidFill>
                  <a:srgbClr val="376092"/>
                </a:solidFill>
              </a:rPr>
              <a:t>: </a:t>
            </a:r>
            <a:r>
              <a:rPr lang="en-US" sz="1400" i="1" dirty="0">
                <a:solidFill>
                  <a:srgbClr val="376092"/>
                </a:solidFill>
              </a:rPr>
              <a:t>Fortune 500</a:t>
            </a:r>
            <a:r>
              <a:rPr lang="en-US" sz="1400" dirty="0">
                <a:solidFill>
                  <a:srgbClr val="376092"/>
                </a:solidFill>
              </a:rPr>
              <a:t> survey (2005)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Average height of CEOs: 6 feet (2-3 inches taller than average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men; 90% above average)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Shorter individuals paid less than taller; similar discrepancies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to gender and racial divides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Perceived inferiority, cognitive ability, and intelligence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+ 1.8% wage increase for every inch above the norm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Blink: "... the content and origin of those instantaneous impressions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conclusions that bubble up whenever we meet a new person,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or confront a complex situation, or have to make a decision under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conditions of stress." --M. </a:t>
            </a:r>
            <a:r>
              <a:rPr lang="en-US" sz="1400" dirty="0" err="1">
                <a:solidFill>
                  <a:srgbClr val="376092"/>
                </a:solidFill>
              </a:rPr>
              <a:t>Gladwell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These psychological studies can be applied to marketing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targeting specific segments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1" y="189832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01" y="1470526"/>
            <a:ext cx="2853912" cy="48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The Merchants of Cool: Hunting for Cool </a:t>
            </a:r>
            <a:r>
              <a:rPr lang="en-US" sz="1400" dirty="0">
                <a:solidFill>
                  <a:srgbClr val="376092"/>
                </a:solidFill>
              </a:rPr>
              <a:t>(8:30); </a:t>
            </a:r>
            <a:r>
              <a:rPr lang="en-US" sz="1400" i="1" dirty="0">
                <a:solidFill>
                  <a:srgbClr val="376092"/>
                </a:solidFill>
              </a:rPr>
              <a:t>Under-the-Radar Marketing </a:t>
            </a:r>
            <a:r>
              <a:rPr lang="en-US" sz="1400" dirty="0">
                <a:solidFill>
                  <a:srgbClr val="376092"/>
                </a:solidFill>
              </a:rPr>
              <a:t>(16:00)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Marketing to the teen demographic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Douglas </a:t>
            </a:r>
            <a:r>
              <a:rPr lang="en-US" sz="1400" dirty="0" err="1">
                <a:solidFill>
                  <a:srgbClr val="376092"/>
                </a:solidFill>
              </a:rPr>
              <a:t>Rushkoff</a:t>
            </a:r>
            <a:r>
              <a:rPr lang="en-US" sz="1400" dirty="0">
                <a:solidFill>
                  <a:srgbClr val="376092"/>
                </a:solidFill>
              </a:rPr>
              <a:t>: “The </a:t>
            </a:r>
            <a:r>
              <a:rPr lang="en-US" sz="1400" dirty="0" err="1">
                <a:solidFill>
                  <a:srgbClr val="376092"/>
                </a:solidFill>
              </a:rPr>
              <a:t>pardox</a:t>
            </a:r>
            <a:r>
              <a:rPr lang="en-US" sz="1400" dirty="0">
                <a:solidFill>
                  <a:srgbClr val="376092"/>
                </a:solidFill>
              </a:rPr>
              <a:t> of “cool hunting” is that it kills what it finds.”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are the implications of coolhunting for the development of new ideas, new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music, new art forms, etc.?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Robert </a:t>
            </a:r>
            <a:r>
              <a:rPr lang="en-US" sz="1400" dirty="0" err="1">
                <a:solidFill>
                  <a:srgbClr val="376092"/>
                </a:solidFill>
              </a:rPr>
              <a:t>McChesney</a:t>
            </a:r>
            <a:r>
              <a:rPr lang="en-US" sz="1400" dirty="0">
                <a:solidFill>
                  <a:srgbClr val="376092"/>
                </a:solidFill>
              </a:rPr>
              <a:t>: “In much the same way that the British Empire tried to take over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Africa and profit from its wealth, corporations look at [teens] like this massive empire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they are colonizing, and their weapons are films, music, books, CDs, Internet access,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clothing, amusement parks, sports teams.”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Breakout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Are coolhunters and those who use the information they supply similar to colonial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powers?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 they exploit teens or are they providing desired benefits and services?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1" y="1002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The Merchants of Cool: Hunting for Cool </a:t>
            </a:r>
            <a:r>
              <a:rPr lang="en-US" sz="1400" dirty="0">
                <a:solidFill>
                  <a:srgbClr val="376092"/>
                </a:solidFill>
              </a:rPr>
              <a:t>(8:30); </a:t>
            </a:r>
            <a:r>
              <a:rPr lang="en-US" sz="1400" i="1" dirty="0">
                <a:solidFill>
                  <a:srgbClr val="376092"/>
                </a:solidFill>
              </a:rPr>
              <a:t>Under-the-Radar Marketing </a:t>
            </a:r>
            <a:r>
              <a:rPr lang="en-US" sz="1400" dirty="0">
                <a:solidFill>
                  <a:srgbClr val="376092"/>
                </a:solidFill>
              </a:rPr>
              <a:t>(16:00)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"Under-the-Radar" Marketing: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+ Hiring teens to log-on to chat rooms to talk up bands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+ Recruiting college freshmen to throw campus parties where they distribute marketing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materials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Ironically, marketers have justified "stealth" marketing as necessary because teens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have become more media savvy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Breakout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 you think that "stealth" techniques are ethical?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If a marketer offered you money to log-on to chat rooms or throw a party, would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you?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When you are tuned in to a concert (like the hip hop concert featured in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program), or reading a message in a chat room, how important is it to know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whether or not it is a commercial?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you identify the "storytellers" behind the media you consume most often?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1" y="1002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and </a:t>
            </a:r>
            <a:r>
              <a:rPr lang="en-US" sz="1400" dirty="0" err="1">
                <a:solidFill>
                  <a:srgbClr val="376092"/>
                </a:solidFill>
              </a:rPr>
              <a:t>Cyberculture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Increased interpenetration of technology in all aspects of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Carry more information with us (miniaturization)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Ocular culture: recording our world for posterity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"Old-fashioned" skills and technologies become obsolete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"The ability to write by hand is now a less significant skill than typing speed. And the language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of emails - as with mobile phone text messages - is markedly different from that of handwritten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interaction, being more conversational, abbreviated, grammatically clumsy and peppered with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unimportant spelling errors." --G. Davis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Changes in communication necessitate new aesthetic approaches and mediums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Proliferation and dispersal result in fundamental changes in culture and interaction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Example: shifts in digital music sales - bypass existing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Easy replication and fragmentation of the market (more and more specialized genres, self-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publishing, etc.) leads to crisis in the music industry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Technology changes the very way we perceive/interpret/respond to media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Film: "... the popularization and pervasiveness of electronic technology has profoundly altered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spatial and temporal sense of the world ... the hyperreal space of electronic simulation - whether it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space of computer-generated special effects, video games, or virtual reality - is characterized by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a new </a:t>
            </a:r>
            <a:r>
              <a:rPr lang="en-US" sz="1400" dirty="0" err="1">
                <a:solidFill>
                  <a:srgbClr val="376092"/>
                </a:solidFill>
              </a:rPr>
              <a:t>depthlessness</a:t>
            </a:r>
            <a:r>
              <a:rPr lang="en-US" sz="1400" dirty="0">
                <a:solidFill>
                  <a:srgbClr val="376092"/>
                </a:solidFill>
              </a:rPr>
              <a:t>: one which is at the same time expansive and inclusive." --M. Pierson</a:t>
            </a:r>
          </a:p>
        </p:txBody>
      </p:sp>
    </p:spTree>
    <p:extLst>
      <p:ext uri="{BB962C8B-B14F-4D97-AF65-F5344CB8AC3E}">
        <p14:creationId xmlns:p14="http://schemas.microsoft.com/office/powerpoint/2010/main" val="29785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and </a:t>
            </a:r>
            <a:r>
              <a:rPr lang="en-US" sz="1400" dirty="0" err="1">
                <a:solidFill>
                  <a:srgbClr val="376092"/>
                </a:solidFill>
              </a:rPr>
              <a:t>Cyberculture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Hybrid formats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Movies begin to look like games (due to CGI)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Games become the subject of films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Interactivity blurs the boundaries of author and spectator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"Every effects-laden science-fiction film is a sign that cinematographic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space is in the process of being reformulated according to the new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electronic coordinates and experiential values of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postmodern, video-game culture." --M. Pierson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Streaming content providers: disrupts established notions of TV's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form and purpose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Changes the shape of the television industry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Higher definition, more bandwidth, interactive/streaming services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"... has thrown into crisis ... long-established industry practices,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business relationships and textual forms."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"The current uncertainty has also put into question traditional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industry and popular accounts of the medium's role as signifier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of national identity (and public service broadcasting's political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rationale in the UK and elsewhere), its ontology of liveliness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photographic realism and its place as a consumer product within the gendered household."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Massively-Mass Media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Internet has amped-up the media proliferation, and has called into question many traditional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forms of dissemination, marketing, and spectatorship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Further dispersal of "mainstream" into niche 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90" y="1042745"/>
            <a:ext cx="2172290" cy="41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10: selling disenfranchisement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Global Village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Marshall McLuhan, </a:t>
            </a:r>
            <a:r>
              <a:rPr lang="en-US" sz="1400" i="1" dirty="0">
                <a:solidFill>
                  <a:srgbClr val="376092"/>
                </a:solidFill>
              </a:rPr>
              <a:t>Understanding Media </a:t>
            </a:r>
            <a:r>
              <a:rPr lang="en-US" sz="1400" dirty="0">
                <a:solidFill>
                  <a:srgbClr val="376092"/>
                </a:solidFill>
              </a:rPr>
              <a:t>(1964)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"The medium is the message."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Shannon-Weaver Model of Communication (1948)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just a vehicle of communication, but possessing inherent qualities that shape understanding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 simply defining 'message' as content or information to be transmitted misses what McLuhan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believed to be one of the most important features of media: their power to change the course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functioning of human relations and activities." --G. Davis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"Medium" is an extension of ourselves (bodies, minds, beings)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"Message" is "any change in scale, pace, or pattern that a medium causes in societies or cultures."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--M. McLuhan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Personal and social consequences of a medium are a result of scale: escalating by extension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ourselves and/or through technology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concept of global extension has become a key factor in contemporary media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Producers of media and products have crossed geographic boundaries ("Big Brother Kazakhstan")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Globalization/Americanization: form of cultural or media imperialism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Traditional, local cultures eroded in this process: traditional imperialist power relation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American Idol was broadcast to over 100 nations outside of the United States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Disney's </a:t>
            </a:r>
            <a:r>
              <a:rPr lang="en-US" sz="1400" i="1" dirty="0">
                <a:solidFill>
                  <a:srgbClr val="376092"/>
                </a:solidFill>
              </a:rPr>
              <a:t>The American Idol Experience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1" y="188492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52" y="524576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8365</TotalTime>
  <Words>3109</Words>
  <Application>Microsoft Macintosh PowerPoint</Application>
  <PresentationFormat>On-screen Show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215</cp:revision>
  <dcterms:created xsi:type="dcterms:W3CDTF">2010-04-12T23:12:02Z</dcterms:created>
  <dcterms:modified xsi:type="dcterms:W3CDTF">2023-11-13T13:57:46Z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