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30"/>
  </p:notesMasterIdLst>
  <p:handoutMasterIdLst>
    <p:handoutMasterId r:id="rId31"/>
  </p:handoutMasterIdLst>
  <p:sldIdLst>
    <p:sldId id="256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258" r:id="rId17"/>
    <p:sldId id="316" r:id="rId18"/>
    <p:sldId id="317" r:id="rId19"/>
    <p:sldId id="318" r:id="rId20"/>
    <p:sldId id="319" r:id="rId21"/>
    <p:sldId id="320" r:id="rId22"/>
    <p:sldId id="322" r:id="rId23"/>
    <p:sldId id="323" r:id="rId24"/>
    <p:sldId id="324" r:id="rId25"/>
    <p:sldId id="325" r:id="rId26"/>
    <p:sldId id="326" r:id="rId27"/>
    <p:sldId id="327" r:id="rId28"/>
    <p:sldId id="32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1">
          <p15:clr>
            <a:srgbClr val="A4A3A4"/>
          </p15:clr>
        </p15:guide>
        <p15:guide id="2" pos="3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3" autoAdjust="0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256" y="200"/>
      </p:cViewPr>
      <p:guideLst>
        <p:guide orient="horz" pos="2071"/>
        <p:guide pos="32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E362-A350-2949-B4EE-1DCF96A64D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6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2024-01-18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2024-01-18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2024-01-18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2024-01-18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2024-01-18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2024-01-18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2024-01-18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2024-01-18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2024-01-18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2024-01-18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2024-01-18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2024-01-18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gord.d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S5r0PEeme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ishistory.com/1960/first-things-first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esignweek.co.uk/issues/february-2014/updating-the-first-things-first-manifesto-for-2014/" TargetMode="External"/><Relationship Id="rId5" Type="http://schemas.openxmlformats.org/officeDocument/2006/relationships/hyperlink" Target="http://www.eyemagazine.com/feature.php?id=18&amp;fid=99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ji.com/ca/abou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ji.com/us/about/" TargetMode="External"/><Relationship Id="rId7" Type="http://schemas.openxmlformats.org/officeDocument/2006/relationships/hyperlink" Target="https://www.youtube.com/watch?v=qbfqBi15sG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dailymotion.com/video/x2mjjf8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6rDmAbdU9I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IJ_SAA4d7OA" TargetMode="External"/><Relationship Id="rId5" Type="http://schemas.openxmlformats.org/officeDocument/2006/relationships/hyperlink" Target="http://www.youtube.com/watch?v=A6-wA-7QIeE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mikemillsmikemills.com/art-items/mu-museum-exhibitio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oma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oma.org/explore/inside_out/2010/03/22/at-moma/" TargetMode="External"/><Relationship Id="rId5" Type="http://schemas.openxmlformats.org/officeDocument/2006/relationships/hyperlink" Target="https://designson.ideo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vTF6B5XKx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seth_godin_this_is_brok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d-lab.mit.edu/about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megood.ca" TargetMode="External"/><Relationship Id="rId7" Type="http://schemas.openxmlformats.org/officeDocument/2006/relationships/hyperlink" Target="https://reserves.concordia.ca/ar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a@learnmegood.ca" TargetMode="External"/><Relationship Id="rId5" Type="http://schemas.openxmlformats.org/officeDocument/2006/relationships/hyperlink" Target="mailto:christopher.moore@concordia.ca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help/reserves/reserves-login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1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Who is this man?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3" y="1042745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74" y="1475882"/>
            <a:ext cx="8378904" cy="41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4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Ethos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Gord's</a:t>
            </a:r>
            <a:r>
              <a:rPr lang="en-US" sz="1400" dirty="0">
                <a:solidFill>
                  <a:srgbClr val="376092"/>
                </a:solidFill>
              </a:rPr>
              <a:t> Gold/CBC Sunday (~7:00)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Moral core = the disposition, character, or fundamental values peculiar to a specific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person, people, culture, or movement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Could be considered in relation to brand identity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In rhetoric = Aristotle: a component of all arguments; "moral competence," expertise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knowledge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When determining whether a given argument is valid or not, one must question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ethos the speaker has established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Violations of ethos: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speaker has a direct interest in the outcome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speaker has a vested interest or ulterior motive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speaker has no expertise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To establish rhetorical ethos = prove that the speaker is dispassionate,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knowledgeable, and interested in the public good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3" y="1470521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699" y="3287713"/>
            <a:ext cx="1643560" cy="309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15" y="3557696"/>
            <a:ext cx="5434764" cy="3403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Design Ethos Conference 2010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"Even as debate surrounding the fundamental issues of form, content and audience has raised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 graphic design field to a new level of maturity, visual communicators are confronted with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evidence that their work is negatively impacting both socioeconomic balance around the globe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Earth's vital natural systems.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At the center of this debate is the need for a new ethos that can effectively address matters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global equity, true sustainability, and the downsides to consumerism on an increasingly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populated planet. The inattention to social, cultural, and environmental repercussions of 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outdated mode of business operation cannot continue. Pragmatic notions of global citizenship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are necessary."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8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First Things First (Revisited)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Ken Garland (1964)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First Things First 2000 (1999)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First Things First 2014 (2014)</a:t>
            </a:r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79" y="1457868"/>
            <a:ext cx="287999" cy="287999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99" y="1677108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51" y="1896348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478" y="2326637"/>
            <a:ext cx="5353048" cy="42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First Things First</a:t>
            </a:r>
          </a:p>
          <a:p>
            <a:endParaRPr lang="en-US" sz="1400" b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"We, the undersigned, are graphic designers, photographers and students who have been brought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up in a world in which the techniques and apparatus of advertising have persistently been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presented to us as the most lucrative, effective and desirable means of using our talents ... [Our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time has been] wasted on these trivial purposes, which contribute little or nothing to our national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prosperity."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Ken Garland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Original manifesto reinstated in 1999, signed by 33 leading design professionals (22 original)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A rejection of the hyper-capitalist drive behind design practice (at the mercy of industry/the market)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Return design to its place as a means to resolving larger social/cultural issues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Not merely an aesthetic practice based on changing styles or trends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Investigate the influence and ubiquity of designed artifacts in everyday experience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Make meaningful changes in the world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 pledge to educate new generation of designers to become leaders in this practice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"We think that there are other things more worth using our skill and experience on ... We hope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our society will tire of gimmick merchants, status salesmen and hidden persuaders, and that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prior call on our skills will be for worthwhile purposes."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Ken Garland</a:t>
            </a:r>
          </a:p>
        </p:txBody>
      </p:sp>
    </p:spTree>
    <p:extLst>
      <p:ext uri="{BB962C8B-B14F-4D97-AF65-F5344CB8AC3E}">
        <p14:creationId xmlns:p14="http://schemas.microsoft.com/office/powerpoint/2010/main" val="408628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MUJI: Naoto </a:t>
            </a:r>
            <a:r>
              <a:rPr lang="en-US" sz="1400" dirty="0" err="1">
                <a:solidFill>
                  <a:srgbClr val="376092"/>
                </a:solidFill>
              </a:rPr>
              <a:t>Fukasawa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Design Ethos: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i="1" dirty="0" err="1">
                <a:solidFill>
                  <a:srgbClr val="376092"/>
                </a:solidFill>
              </a:rPr>
              <a:t>Mujirushi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i="1" dirty="0" err="1">
                <a:solidFill>
                  <a:srgbClr val="376092"/>
                </a:solidFill>
              </a:rPr>
              <a:t>Ryōhin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= No Brand Quality Goods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Democratization of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High quality products at "lower than usual" retail prices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Original </a:t>
            </a:r>
            <a:r>
              <a:rPr lang="en-US" sz="1400" dirty="0" err="1">
                <a:solidFill>
                  <a:srgbClr val="376092"/>
                </a:solidFill>
              </a:rPr>
              <a:t>Muji</a:t>
            </a:r>
            <a:r>
              <a:rPr lang="en-US" sz="1400" dirty="0">
                <a:solidFill>
                  <a:srgbClr val="376092"/>
                </a:solidFill>
              </a:rPr>
              <a:t> marketing slogan: "lower priced for a reason"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</a:t>
            </a:r>
            <a:r>
              <a:rPr lang="en-US" sz="1400" dirty="0" err="1">
                <a:solidFill>
                  <a:srgbClr val="376092"/>
                </a:solidFill>
              </a:rPr>
              <a:t>Kanketsu</a:t>
            </a:r>
            <a:r>
              <a:rPr lang="en-US" sz="1400" dirty="0">
                <a:solidFill>
                  <a:srgbClr val="376092"/>
                </a:solidFill>
              </a:rPr>
              <a:t>": the concept of simplicity; aiming to "bring a quiet sense of calm into strenuous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everyday lives."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Simple products that are basic and necessary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Sustainable attributes: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"Restrict the use of substances that may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have a significant impact on people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or the environment"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"Reduce waste by </a:t>
            </a:r>
            <a:r>
              <a:rPr lang="en-US" sz="1400" dirty="0" err="1">
                <a:solidFill>
                  <a:srgbClr val="376092"/>
                </a:solidFill>
              </a:rPr>
              <a:t>standardising</a:t>
            </a:r>
            <a:r>
              <a:rPr lang="en-US" sz="1400" dirty="0">
                <a:solidFill>
                  <a:srgbClr val="376092"/>
                </a:solidFill>
              </a:rPr>
              <a:t> modules,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facilitating disassembly and by reducing packaging"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Process: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process resists technology and prototypes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  <a:r>
              <a:rPr lang="en-US" sz="1400">
                <a:solidFill>
                  <a:srgbClr val="376092"/>
                </a:solidFill>
              </a:rPr>
              <a:t>are produced </a:t>
            </a:r>
            <a:r>
              <a:rPr lang="en-US" sz="1400" dirty="0">
                <a:solidFill>
                  <a:srgbClr val="376092"/>
                </a:solidFill>
              </a:rPr>
              <a:t>with paper rather than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computers, so as not to encourage unnecessary detail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Manufacturing process is determined on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basis of the consumer's use of the product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Finishes, lines, forms are minimized for manufacturing ease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3" y="1029377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632" y="3040167"/>
            <a:ext cx="3565739" cy="24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8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MUJI: Naoto </a:t>
            </a:r>
            <a:r>
              <a:rPr lang="en-US" sz="1400" dirty="0" err="1">
                <a:solidFill>
                  <a:srgbClr val="376092"/>
                </a:solidFill>
              </a:rPr>
              <a:t>Fukasawa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Fukasawa</a:t>
            </a:r>
            <a:r>
              <a:rPr lang="en-US" sz="1400" dirty="0">
                <a:solidFill>
                  <a:srgbClr val="376092"/>
                </a:solidFill>
              </a:rPr>
              <a:t> discusses his approach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to interaction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"Design dissolving into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  <a:r>
              <a:rPr lang="en-US" sz="1400" dirty="0" err="1">
                <a:solidFill>
                  <a:srgbClr val="376092"/>
                </a:solidFill>
              </a:rPr>
              <a:t>behaviour</a:t>
            </a:r>
            <a:r>
              <a:rPr lang="en-US" sz="1400" dirty="0">
                <a:solidFill>
                  <a:srgbClr val="376092"/>
                </a:solidFill>
              </a:rPr>
              <a:t>"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3" y="1029377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279" y="1462505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053" y="1010484"/>
            <a:ext cx="5068927" cy="5068927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9" y="1454489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0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Less and More: The Design Ethos of Dieter Rams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Joined Braun in 1955; became design head in 1961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Career spans more than 40 years; over 500 products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Fundamentally changed the field of industrial design: emerged at the dawn of mechanization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mass production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"From our position as the consumers and manufacturers of the 21st century, we can look back 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this history - with its legacy of greatly accelerated lifestyle and industry - and see clearly both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problems and the great potential inherent in design."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Generalist: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Involved with each step of the development process, from initial product planning to design,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manufacture and advertising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Functionalist approach to design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"Less but better"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Interview with Rams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The legacy of Rams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3" y="1029377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05" y="4898189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5" y="5277845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368" y="3952844"/>
            <a:ext cx="4558632" cy="25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75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76092"/>
                </a:solidFill>
              </a:rPr>
              <a:t>SO...</a:t>
            </a:r>
          </a:p>
          <a:p>
            <a:r>
              <a:rPr lang="en-US" sz="2800" b="1" dirty="0">
                <a:solidFill>
                  <a:srgbClr val="376092"/>
                </a:solidFill>
              </a:rPr>
              <a:t>WHY ARE YOU HERE?</a:t>
            </a:r>
          </a:p>
          <a:p>
            <a:r>
              <a:rPr lang="en-US" b="1" dirty="0">
                <a:solidFill>
                  <a:srgbClr val="376092"/>
                </a:solidFill>
              </a:rPr>
              <a:t>What is your design ethos?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Assignment 1 Introduction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+ 25 Words + Emblematic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Post to Week 1 Moodle forum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81" y="3234241"/>
            <a:ext cx="7837114" cy="33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82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Tutorial: Design Ethos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Karim</a:t>
            </a:r>
            <a:r>
              <a:rPr lang="en-US" sz="1400" dirty="0">
                <a:solidFill>
                  <a:srgbClr val="376092"/>
                </a:solidFill>
              </a:rPr>
              <a:t> Rashid: “Design is about the betterment of our lives poetically, aesthetically, experientially,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  <a:r>
              <a:rPr lang="en-US" sz="1400" dirty="0" err="1">
                <a:solidFill>
                  <a:srgbClr val="376092"/>
                </a:solidFill>
              </a:rPr>
              <a:t>sensorially</a:t>
            </a:r>
            <a:r>
              <a:rPr lang="en-US" sz="1400" dirty="0">
                <a:solidFill>
                  <a:srgbClr val="376092"/>
                </a:solidFill>
              </a:rPr>
              <a:t>, and emotionally”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2237398"/>
            <a:ext cx="6017795" cy="33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+ Mike Mills</a:t>
            </a:r>
            <a:r>
              <a:rPr lang="en-US" sz="1400" i="1" dirty="0">
                <a:solidFill>
                  <a:srgbClr val="376092"/>
                </a:solidFill>
              </a:rPr>
              <a:t>, Let's Be Human Beings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42745"/>
            <a:ext cx="4288589" cy="5654954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1" y="973736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Tutorial: Design Ethos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Zaha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Hadid</a:t>
            </a:r>
            <a:r>
              <a:rPr lang="en-US" sz="1400" dirty="0">
                <a:solidFill>
                  <a:srgbClr val="376092"/>
                </a:solidFill>
              </a:rPr>
              <a:t>: “Architecture is really about well-being. I think that people want to feel good in a space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... On the one hand it's about shelter, but it's also about pleasure”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16114"/>
            <a:ext cx="4832684" cy="38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9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Tutorial: Design Ethos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Jonathan </a:t>
            </a:r>
            <a:r>
              <a:rPr lang="en-US" sz="1400" dirty="0" err="1">
                <a:solidFill>
                  <a:srgbClr val="376092"/>
                </a:solidFill>
              </a:rPr>
              <a:t>Ive</a:t>
            </a:r>
            <a:r>
              <a:rPr lang="en-US" sz="1400" dirty="0">
                <a:solidFill>
                  <a:srgbClr val="376092"/>
                </a:solidFill>
              </a:rPr>
              <a:t>: “There is beauty when something works and it works intuitively”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25052"/>
            <a:ext cx="7136211" cy="4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5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Tutorial: Design Ethos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Daniel </a:t>
            </a:r>
            <a:r>
              <a:rPr lang="en-US" sz="1400" dirty="0" err="1">
                <a:solidFill>
                  <a:srgbClr val="376092"/>
                </a:solidFill>
              </a:rPr>
              <a:t>Libeskind</a:t>
            </a:r>
            <a:r>
              <a:rPr lang="en-US" sz="1400" dirty="0">
                <a:solidFill>
                  <a:srgbClr val="376092"/>
                </a:solidFill>
              </a:rPr>
              <a:t>: “Our lives are complex; our emotions are complex; our intellectual desires are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complex. I believe that architecture … needs to mirror that complexity in every single space that we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have, in every intimacy that we possess”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58" y="2376260"/>
            <a:ext cx="2546016" cy="380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02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Tutorial: Fill in the Blanks! (10 minutes)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It would be my dream to work for (name of design company), but I could never work for (name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design company)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If I could marry a product, it would be a (name of product), but I would break up with (name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product)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(Kind of design) makes me smile, (kind of design) bores me, (kind of design) makes me cry, (kind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design) makes me furious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Post this exercise to the Moodle forum</a:t>
            </a:r>
          </a:p>
        </p:txBody>
      </p:sp>
    </p:spTree>
    <p:extLst>
      <p:ext uri="{BB962C8B-B14F-4D97-AF65-F5344CB8AC3E}">
        <p14:creationId xmlns:p14="http://schemas.microsoft.com/office/powerpoint/2010/main" val="1501572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Tutorial: Design Ethos Statement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Elaborate a 25-word statement of your design ethos.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Post an image of an emblematic object that you believe represents (or at least resembles) your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design ethos and briefly explain why (2 to 3 sentences). Also, you have the option of posting an </a:t>
            </a:r>
          </a:p>
          <a:p>
            <a:r>
              <a:rPr lang="en-US" sz="1400">
                <a:solidFill>
                  <a:srgbClr val="376092"/>
                </a:solidFill>
              </a:rPr>
              <a:t>     image that is the complete opposite of your ethos, explaining your choice.</a:t>
            </a:r>
            <a:endParaRPr lang="en-US" sz="14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6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Ready, Set, Go!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 Next Week: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</a:t>
            </a:r>
            <a:r>
              <a:rPr lang="en-US" sz="1400" dirty="0" err="1">
                <a:solidFill>
                  <a:srgbClr val="376092"/>
                </a:solidFill>
              </a:rPr>
              <a:t>Antonelli</a:t>
            </a:r>
            <a:r>
              <a:rPr lang="en-US" sz="1400" dirty="0">
                <a:solidFill>
                  <a:srgbClr val="376092"/>
                </a:solidFill>
              </a:rPr>
              <a:t>, Paula. "Design 1:1" (PDF/Library Reserves)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</a:t>
            </a:r>
            <a:r>
              <a:rPr lang="en-US" sz="1400" dirty="0" err="1">
                <a:solidFill>
                  <a:srgbClr val="376092"/>
                </a:solidFill>
              </a:rPr>
              <a:t>Antonelli</a:t>
            </a:r>
            <a:r>
              <a:rPr lang="en-US" sz="1400" dirty="0">
                <a:solidFill>
                  <a:srgbClr val="376092"/>
                </a:solidFill>
              </a:rPr>
              <a:t>, Paula. "@ at MOMA" (Link)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Visit website: Designs On (IDEO-Link)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Respond to Moodle Prompt: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Sign on to Moodle for DART 262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Post your 25-word statement of design ethos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Include a low-resolution photo of your emblematic artifact and describe how it illustrates your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critical design perspective (approximately 100 words - MAX!)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05" y="1676401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5" y="2109529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57" y="189564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To See, To Understand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“I'm an eye. A mechanical eye. I, the machine, show you a world the way only I can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see it. I free myself for today and forever from human immobility. I'm in constant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movement. I approach and pull away from objects. I creep under them. I move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alongside a running horse's mouth. I fall and rise with the falling and rising bodies.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This is I, the machine, maneuvering in the chaotic movements, recording one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movement after another in the most complex combinations.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Freed from the boundaries of time and space, I co-ordinate any and all points of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universe, wherever I want them to be. My way leads towards the creation of a fresh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perception of the world. Thus I explain in a new way the world unknown to you.”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</a:t>
            </a:r>
            <a:r>
              <a:rPr lang="en-US" sz="1400" dirty="0" err="1">
                <a:solidFill>
                  <a:srgbClr val="376092"/>
                </a:solidFill>
              </a:rPr>
              <a:t>Dziga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Vertov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Man With a Movie Camera </a:t>
            </a:r>
            <a:r>
              <a:rPr lang="en-US" sz="1400" dirty="0">
                <a:solidFill>
                  <a:srgbClr val="376092"/>
                </a:solidFill>
              </a:rPr>
              <a:t>(1929)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1" y="397819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8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76092"/>
                </a:solidFill>
              </a:rPr>
              <a:t>WHY ARE YOU HERE?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"A space can only be made into a place by its occupants. The best that the designer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can do is put the tools into their hands."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Steve Harrison and Paul </a:t>
            </a:r>
            <a:r>
              <a:rPr lang="en-US" sz="1400" dirty="0" err="1">
                <a:solidFill>
                  <a:srgbClr val="376092"/>
                </a:solidFill>
              </a:rPr>
              <a:t>Dourish</a:t>
            </a:r>
            <a:r>
              <a:rPr lang="en-US" sz="1400" dirty="0">
                <a:solidFill>
                  <a:srgbClr val="376092"/>
                </a:solidFill>
              </a:rPr>
              <a:t>, "Re-place-</a:t>
            </a:r>
            <a:r>
              <a:rPr lang="en-US" sz="1400" dirty="0" err="1">
                <a:solidFill>
                  <a:srgbClr val="376092"/>
                </a:solidFill>
              </a:rPr>
              <a:t>ing</a:t>
            </a:r>
            <a:r>
              <a:rPr lang="en-US" sz="1400" dirty="0">
                <a:solidFill>
                  <a:srgbClr val="376092"/>
                </a:solidFill>
              </a:rPr>
              <a:t> space"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"We need to become hunter-gatherers of ideas and tools."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John </a:t>
            </a:r>
            <a:r>
              <a:rPr lang="en-US" sz="1400" dirty="0" err="1">
                <a:solidFill>
                  <a:srgbClr val="376092"/>
                </a:solidFill>
              </a:rPr>
              <a:t>Thackara</a:t>
            </a:r>
            <a:r>
              <a:rPr lang="en-US" sz="1400" i="1" dirty="0">
                <a:solidFill>
                  <a:srgbClr val="376092"/>
                </a:solidFill>
              </a:rPr>
              <a:t>, In the Bubble: Designing in a Complex World </a:t>
            </a:r>
          </a:p>
          <a:p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Seth Godin: "This is Broken" (~20:00)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MIT D-Lab: Development through Discovery, Design and Dissemination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13" y="3142775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1" y="3358184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40" y="4255397"/>
            <a:ext cx="8449988" cy="21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0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76092"/>
                </a:solidFill>
              </a:rPr>
              <a:t>CAN WE FIX IT? YES WE CAN!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To be "a designer is having a very special way of viewing the world, seeing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possibilities - not just (having) certain skills. (It is:) ... how you organize your day,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design your kitchen, and prepare a meal. Questioning the way things are being done.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 way of living, organizing and seeing - not something you ... take off like a coat. ...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Every profession requires certain skills and a real professional questions, improves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refines his (or her) style of working over time ... This 'special way of viewing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world' is what I think makes the difference - and a designer."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Michael Holt, "Good Designer = Good Design Teacher?”</a:t>
            </a:r>
          </a:p>
          <a:p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YOU HAVE A RESPONSIBILITY!</a:t>
            </a:r>
          </a:p>
        </p:txBody>
      </p:sp>
    </p:spTree>
    <p:extLst>
      <p:ext uri="{BB962C8B-B14F-4D97-AF65-F5344CB8AC3E}">
        <p14:creationId xmlns:p14="http://schemas.microsoft.com/office/powerpoint/2010/main" val="11022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52" y="1042745"/>
            <a:ext cx="5048531" cy="2860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624" y="1042745"/>
            <a:ext cx="837932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76092"/>
                </a:solidFill>
              </a:rPr>
              <a:t>YOU ARE AN </a:t>
            </a:r>
            <a:r>
              <a:rPr lang="en-US" sz="2800" b="1" i="1" u="sng" dirty="0">
                <a:solidFill>
                  <a:srgbClr val="376092"/>
                </a:solidFill>
              </a:rPr>
              <a:t>ACT</a:t>
            </a:r>
            <a:r>
              <a:rPr lang="en-US" sz="2800" b="1" dirty="0">
                <a:solidFill>
                  <a:srgbClr val="376092"/>
                </a:solidFill>
              </a:rPr>
              <a:t>OR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"When objects are lost, subjects are found."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Sherry </a:t>
            </a:r>
            <a:r>
              <a:rPr lang="en-US" sz="1400" dirty="0" err="1">
                <a:solidFill>
                  <a:srgbClr val="376092"/>
                </a:solidFill>
              </a:rPr>
              <a:t>Turkle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"The shadow of the object fell upon the ego."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Sigmund Freud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"Hear and forget. See and remember. Do and understand."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Confucius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Course Modules: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b="1" dirty="0">
                <a:solidFill>
                  <a:srgbClr val="376092"/>
                </a:solidFill>
              </a:rPr>
              <a:t>Process (Responsibility)</a:t>
            </a:r>
            <a:r>
              <a:rPr lang="en-US" sz="1400" dirty="0">
                <a:solidFill>
                  <a:srgbClr val="376092"/>
                </a:solidFill>
              </a:rPr>
              <a:t>: Agents of change/design for debate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b="1" dirty="0">
                <a:solidFill>
                  <a:srgbClr val="376092"/>
                </a:solidFill>
              </a:rPr>
              <a:t>Experience (Empathy)</a:t>
            </a:r>
            <a:r>
              <a:rPr lang="en-US" sz="1400" dirty="0">
                <a:solidFill>
                  <a:srgbClr val="376092"/>
                </a:solidFill>
              </a:rPr>
              <a:t>: Cognitive meaning + arousal = emotion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b="1" dirty="0">
                <a:solidFill>
                  <a:srgbClr val="376092"/>
                </a:solidFill>
              </a:rPr>
              <a:t>Systems (Complexity)</a:t>
            </a:r>
            <a:r>
              <a:rPr lang="en-US" sz="1400" dirty="0">
                <a:solidFill>
                  <a:srgbClr val="376092"/>
                </a:solidFill>
              </a:rPr>
              <a:t>: </a:t>
            </a:r>
            <a:r>
              <a:rPr lang="en-US" sz="1400" dirty="0" err="1">
                <a:solidFill>
                  <a:srgbClr val="376092"/>
                </a:solidFill>
              </a:rPr>
              <a:t>Heterarchical</a:t>
            </a:r>
            <a:r>
              <a:rPr lang="en-US" sz="1400" dirty="0">
                <a:solidFill>
                  <a:srgbClr val="376092"/>
                </a:solidFill>
              </a:rPr>
              <a:t> and self-evolving systems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b="1" dirty="0">
                <a:solidFill>
                  <a:srgbClr val="376092"/>
                </a:solidFill>
              </a:rPr>
              <a:t>Enactment (Performance)</a:t>
            </a:r>
            <a:r>
              <a:rPr lang="en-US" sz="1400" dirty="0">
                <a:solidFill>
                  <a:srgbClr val="376092"/>
                </a:solidFill>
              </a:rPr>
              <a:t>: Act lightly, sense the feedback, act again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9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The "Rules": Course Overview + General Objectives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Design as a subset of material culture studies: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Intersects with several disciplinary areas: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Cognitive science, anthropology, sociology, media studies, and semiotics (among others)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Your design education in DART 262 (and Concordia, in general)  will address: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Cultural studies of design - helping you to discover what constitutes successful design, what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inspires you, and how design activates and reflects the culture of its time and place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from a contextual perspective - recognizing that an artifact’s identity, value,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usefulness is directly affected by its setting, and by the historical/cultural/geographical world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Acute sensitivity to the surroundings in which your design will exist - understanding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relationship between creation, dissemination, interaction, and reception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How?  The Laboratories for Learning: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Classroom: readings, lectures, and contact time with instructor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Placement of artifacts within a broader context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"Though experiments" and play sessions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Lived Reality: observation, documentation, experimentation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Study of how objects interface with daily life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1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Rules, Rules, Rules!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Site: </a:t>
            </a:r>
            <a:r>
              <a:rPr lang="en-US" sz="1400" b="1" i="1" dirty="0" err="1">
                <a:solidFill>
                  <a:srgbClr val="376092"/>
                </a:solidFill>
              </a:rPr>
              <a:t>www.learnmegood.ca</a:t>
            </a:r>
            <a:endParaRPr lang="en-US" sz="1400" b="1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Weekly Presentations: </a:t>
            </a:r>
            <a:r>
              <a:rPr lang="en-US" sz="1400" i="1" dirty="0" err="1">
                <a:solidFill>
                  <a:srgbClr val="376092"/>
                </a:solidFill>
              </a:rPr>
              <a:t>www.learnmegood.ca</a:t>
            </a:r>
            <a:r>
              <a:rPr lang="en-US" sz="1400" i="1" dirty="0">
                <a:solidFill>
                  <a:srgbClr val="376092"/>
                </a:solidFill>
              </a:rPr>
              <a:t>/262/</a:t>
            </a:r>
            <a:r>
              <a:rPr lang="en-US" sz="1400" b="1" i="1" dirty="0">
                <a:solidFill>
                  <a:srgbClr val="376092"/>
                </a:solidFill>
              </a:rPr>
              <a:t>x/</a:t>
            </a:r>
            <a:r>
              <a:rPr lang="en-US" sz="1400" i="1" dirty="0" err="1">
                <a:solidFill>
                  <a:srgbClr val="376092"/>
                </a:solidFill>
              </a:rPr>
              <a:t>presentation.swf</a:t>
            </a:r>
            <a:endParaRPr lang="en-US" sz="1400" i="1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Contact</a:t>
            </a:r>
            <a:r>
              <a:rPr lang="en-US" sz="1400" b="1" i="1" dirty="0">
                <a:solidFill>
                  <a:srgbClr val="376092"/>
                </a:solidFill>
              </a:rPr>
              <a:t>: </a:t>
            </a:r>
            <a:r>
              <a:rPr lang="en-US" sz="1400" b="1" i="1" dirty="0" err="1">
                <a:solidFill>
                  <a:srgbClr val="376092"/>
                </a:solidFill>
              </a:rPr>
              <a:t>christopher.moore@concordia.ca</a:t>
            </a:r>
            <a:endParaRPr lang="en-US" sz="1400" b="1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Office hours: best to email for an appointment (in person or via Zoom)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Teaching Assistant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Contact</a:t>
            </a:r>
            <a:r>
              <a:rPr lang="en-US" sz="1400" b="1" i="1" dirty="0">
                <a:solidFill>
                  <a:srgbClr val="376092"/>
                </a:solidFill>
              </a:rPr>
              <a:t>: </a:t>
            </a:r>
            <a:r>
              <a:rPr lang="en-US" sz="1400" b="1" i="1" dirty="0" err="1">
                <a:solidFill>
                  <a:srgbClr val="376092"/>
                </a:solidFill>
              </a:rPr>
              <a:t>ta@learnmegood.ca</a:t>
            </a:r>
            <a:endParaRPr lang="en-US" sz="1400" b="1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Roles: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First contact for questions regarding course content, assignment specifications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Conduct and moderate tutorial sessions; host supplementary activities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Maintain classroom decorum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Texts: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There are no required texts for this course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All readings will be available online through the Concordia Library site 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Learn Me Good portal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13" y="1448862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81" y="2103894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1" y="2911326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3" y="4828349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0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(EVEN MORE) </a:t>
            </a:r>
            <a:r>
              <a:rPr lang="en-US" sz="1400" dirty="0">
                <a:solidFill>
                  <a:srgbClr val="376092"/>
                </a:solidFill>
              </a:rPr>
              <a:t>Rules, Rules, Rules!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Evaluation: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+ 10% Readings / Participation / Attendance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+ 30% Moodle Responses (10, each worth 3%; submit to Moodle)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  5% </a:t>
            </a:r>
            <a:r>
              <a:rPr lang="en-US" sz="1400" i="1" dirty="0">
                <a:solidFill>
                  <a:srgbClr val="376092"/>
                </a:solidFill>
              </a:rPr>
              <a:t>Show and Tell (A Lie)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  5% Exhibition Review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+ 50% Major Assignment (three parts)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+ 20% Part 1 (Paper, Individual)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+ 20% Part 2 (Paper and Presentation, Teams)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+ 10% Part 3 (3 Posters, Teams)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Overview of Weekly Expectations: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Readings / websites / video screenings (most readings available as PDFs on reserve through 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     Library website)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Moodle Responses: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Post to Moodle forums (weekly)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Based on tutorial Activities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Overview of Major Assignment: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Three parts: research and applied project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"Real world" study, plus academic research and creative output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1" y="378027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2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7883</TotalTime>
  <Words>2674</Words>
  <Application>Microsoft Macintosh PowerPoint</Application>
  <PresentationFormat>On-screen Show (4:3)</PresentationFormat>
  <Paragraphs>401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259</cp:revision>
  <dcterms:created xsi:type="dcterms:W3CDTF">2010-04-12T23:12:02Z</dcterms:created>
  <dcterms:modified xsi:type="dcterms:W3CDTF">2024-01-18T21:34:08Z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