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3"/>
  </p:notesMasterIdLst>
  <p:handoutMasterIdLst>
    <p:handoutMasterId r:id="rId14"/>
  </p:handoutMasterIdLst>
  <p:sldIdLst>
    <p:sldId id="256" r:id="rId5"/>
    <p:sldId id="304" r:id="rId6"/>
    <p:sldId id="340" r:id="rId7"/>
    <p:sldId id="342" r:id="rId8"/>
    <p:sldId id="343" r:id="rId9"/>
    <p:sldId id="344" r:id="rId10"/>
    <p:sldId id="345" r:id="rId11"/>
    <p:sldId id="34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4">
          <p15:clr>
            <a:srgbClr val="A4A3A4"/>
          </p15:clr>
        </p15:guide>
        <p15:guide id="2" pos="28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F93"/>
    <a:srgbClr val="EF46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87" autoAdjust="0"/>
    <p:restoredTop sz="94663"/>
  </p:normalViewPr>
  <p:slideViewPr>
    <p:cSldViewPr snapToGrid="0" snapToObjects="1">
      <p:cViewPr varScale="1">
        <p:scale>
          <a:sx n="112" d="100"/>
          <a:sy n="112" d="100"/>
        </p:scale>
        <p:origin x="192" y="200"/>
      </p:cViewPr>
      <p:guideLst>
        <p:guide orient="horz" pos="294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49DD-8BEA-304C-9BAE-175C76990D5F}" type="datetimeFigureOut">
              <a:rPr lang="en-US" smtClean="0"/>
              <a:t>3/25/24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67767-7DC9-0348-96FB-0ABB9D800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8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0D8CA-93BC-3A48-AD27-E78D6C56EB24}" type="datetimeFigureOut">
              <a:rPr lang="en-US" smtClean="0"/>
              <a:t>3/25/24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FE362-A350-2949-B4EE-1DCF96A64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48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DB4-8003-BB48-B712-7E06A20CDED6}" type="datetime1">
              <a:rPr lang="en-CA" smtClean="0"/>
              <a:t>2024-03-25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ED5B-449C-5B42-857E-D2C3C63F5E60}" type="datetime1">
              <a:rPr lang="en-CA" smtClean="0"/>
              <a:t>2024-03-25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54FD-8390-A34A-96E2-42857EE224B2}" type="datetime1">
              <a:rPr lang="en-CA" smtClean="0"/>
              <a:t>2024-03-25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BDD6-B062-3F46-858B-F49D4E846AE3}" type="datetime1">
              <a:rPr lang="en-CA" smtClean="0"/>
              <a:t>2024-03-25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8CF4-3557-E54C-8D7A-1DDDDF5E883C}" type="datetime1">
              <a:rPr lang="en-CA" smtClean="0"/>
              <a:t>2024-03-25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8FBA-C267-0F40-8A02-E6A7821A291E}" type="datetime1">
              <a:rPr lang="en-CA" smtClean="0"/>
              <a:t>2024-03-25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A3E8-08E0-9F4D-82C2-2DB48CAAAE9E}" type="datetime1">
              <a:rPr lang="en-CA" smtClean="0"/>
              <a:t>2024-03-25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C90-4ABE-2E41-B09E-841274E0B9B5}" type="datetime1">
              <a:rPr lang="en-CA" smtClean="0"/>
              <a:t>2024-03-25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66D2-7B85-6649-B068-976362077B25}" type="datetime1">
              <a:rPr lang="en-CA" smtClean="0"/>
              <a:t>2024-03-25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4B7-82EE-1440-8DC8-20746879C550}" type="datetime1">
              <a:rPr lang="en-CA" smtClean="0"/>
              <a:t>2024-03-25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DE0C-0BC5-E84D-A15D-B33759DACDC1}" type="datetime1">
              <a:rPr lang="en-CA" smtClean="0"/>
              <a:t>2024-03-25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161C3-6334-5B44-B432-E408CD75785E}" type="datetime1">
              <a:rPr lang="en-CA" smtClean="0"/>
              <a:t>2024-03-25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tsoe.com/en/gb/about/dieterrams/gooddesig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in-graph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714" y="5714510"/>
            <a:ext cx="3762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F4623"/>
                </a:solidFill>
              </a:rPr>
              <a:t>WEEK 10 </a:t>
            </a:r>
          </a:p>
        </p:txBody>
      </p:sp>
    </p:spTree>
    <p:extLst>
      <p:ext uri="{BB962C8B-B14F-4D97-AF65-F5344CB8AC3E}">
        <p14:creationId xmlns:p14="http://schemas.microsoft.com/office/powerpoint/2010/main" val="405200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2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week 10: project development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Project Development:</a:t>
            </a:r>
          </a:p>
          <a:p>
            <a:r>
              <a:rPr lang="en-US" sz="1400" dirty="0">
                <a:solidFill>
                  <a:srgbClr val="385F9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+ </a:t>
            </a:r>
            <a:r>
              <a:rPr lang="en-US" sz="1400" dirty="0">
                <a:solidFill>
                  <a:srgbClr val="385F9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Continue research and preparation of your paper and presentation</a:t>
            </a:r>
            <a:endParaRPr lang="en-CA" sz="1400" dirty="0">
              <a:solidFill>
                <a:srgbClr val="385F9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1400" dirty="0">
                <a:solidFill>
                  <a:srgbClr val="385F9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+ </a:t>
            </a:r>
            <a:r>
              <a:rPr lang="en-US" sz="1400" dirty="0">
                <a:solidFill>
                  <a:srgbClr val="385F9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This is the time to ask questions and seek clarification</a:t>
            </a:r>
            <a:endParaRPr lang="en-CA" sz="1400" dirty="0">
              <a:solidFill>
                <a:srgbClr val="385F9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385F9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+ </a:t>
            </a:r>
            <a:r>
              <a:rPr lang="en-US" sz="1400" dirty="0">
                <a:solidFill>
                  <a:srgbClr val="385F9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Ensure that all areas of the assignment guidelines have been addressed </a:t>
            </a:r>
            <a:endParaRPr lang="en-CA" sz="1400" dirty="0">
              <a:solidFill>
                <a:srgbClr val="385F9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385F9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+ </a:t>
            </a:r>
            <a:r>
              <a:rPr lang="en-US" sz="1400" dirty="0">
                <a:solidFill>
                  <a:srgbClr val="385F9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Assign roles to each team member (everyone must contribute to the oral presentation!)</a:t>
            </a:r>
            <a:endParaRPr lang="en-CA" sz="1400" dirty="0">
              <a:solidFill>
                <a:srgbClr val="385F9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Part 3 Introduction: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Poster series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You may wish to use the class time to brainstorm approaches to part 3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Some of the graphics may be integrated into your oral presentation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Design Program Town Hall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Friday, March 29, 1:00pm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Use Zoom link on Moodle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An opportunity to ask questions and provide feedback on the program</a:t>
            </a:r>
          </a:p>
          <a:p>
            <a:endParaRPr lang="en-US" sz="1400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58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3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week 10: project development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5262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Assignment: Je me </a:t>
            </a:r>
            <a:r>
              <a:rPr lang="en-US" sz="1400" dirty="0" err="1">
                <a:solidFill>
                  <a:srgbClr val="376092"/>
                </a:solidFill>
              </a:rPr>
              <a:t>souviens</a:t>
            </a:r>
            <a:r>
              <a:rPr lang="en-US" sz="1400" dirty="0">
                <a:solidFill>
                  <a:srgbClr val="376092"/>
                </a:solidFill>
              </a:rPr>
              <a:t> (Part 2 due April 2; </a:t>
            </a:r>
            <a:r>
              <a:rPr lang="en-US" sz="1400" b="1" dirty="0">
                <a:solidFill>
                  <a:srgbClr val="376092"/>
                </a:solidFill>
              </a:rPr>
              <a:t>Groups of 3</a:t>
            </a:r>
            <a:r>
              <a:rPr lang="en-US" sz="1400" dirty="0">
                <a:solidFill>
                  <a:srgbClr val="376092"/>
                </a:solidFill>
              </a:rPr>
              <a:t>; 20%)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Montreal as a UNESCO City of Design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What makes a "design city"?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Select an example of what you feel to be well-designed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Architecture, public parks, systems, street furniture, infrastructure, etc.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MUST be Montreal-specific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"Even the city itself acknowledges that ‘design in Montreal is not simply for show but a source of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daily wellbeing.’ Not only has Montreal demonstrated that design can be a powerful tool in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promoting inclusion and plurality of values, but the city has also called upon its citizens to play a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critical and active part in mobilizing design to inspire more innovative living environments that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enhance daily life and existence.” --</a:t>
            </a:r>
            <a:r>
              <a:rPr lang="en-US" sz="1400" dirty="0" err="1">
                <a:solidFill>
                  <a:srgbClr val="376092"/>
                </a:solidFill>
              </a:rPr>
              <a:t>Koichiro</a:t>
            </a:r>
            <a:r>
              <a:rPr lang="en-US" sz="1400" dirty="0">
                <a:solidFill>
                  <a:srgbClr val="376092"/>
                </a:solidFill>
              </a:rPr>
              <a:t> Matsuura (UNESCO Director-General)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Not just a celebration of Montreal's attributes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The second part of this assignment addresses the less effective elements of the city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Think about inhabitation: how do these artifacts/experiences shape the daily life of citizens (for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better or for worse)?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Use the issues, frameworks, guiding principles explored in class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What contextual, semantic, and physical concerns need to be addressed/investigated?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Examine the patterns of use, appropriateness of material choices, and general mood/atmosphere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What prevents it from being workable/livable/enjoyable?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Why doesn't it provide a more positive contribution to the everyday experience?</a:t>
            </a:r>
            <a:endParaRPr lang="en-US" sz="1400" b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29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4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week 10: project development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440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Assignment: Je me </a:t>
            </a:r>
            <a:r>
              <a:rPr lang="en-US" sz="1400" dirty="0" err="1">
                <a:solidFill>
                  <a:srgbClr val="376092"/>
                </a:solidFill>
              </a:rPr>
              <a:t>souviens</a:t>
            </a:r>
            <a:r>
              <a:rPr lang="en-US" sz="1400" dirty="0">
                <a:solidFill>
                  <a:srgbClr val="376092"/>
                </a:solidFill>
              </a:rPr>
              <a:t> (Part 2 due April 2; </a:t>
            </a:r>
            <a:r>
              <a:rPr lang="en-US" sz="1400" b="1" dirty="0">
                <a:solidFill>
                  <a:srgbClr val="376092"/>
                </a:solidFill>
              </a:rPr>
              <a:t>Groups of 3</a:t>
            </a:r>
            <a:r>
              <a:rPr lang="en-US" sz="1400" dirty="0">
                <a:solidFill>
                  <a:srgbClr val="376092"/>
                </a:solidFill>
              </a:rPr>
              <a:t>; 20%)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Suggested Framework (</a:t>
            </a:r>
            <a:r>
              <a:rPr lang="en-US" sz="1400" b="1" dirty="0">
                <a:solidFill>
                  <a:srgbClr val="376092"/>
                </a:solidFill>
              </a:rPr>
              <a:t>Similar criteria to Part 1</a:t>
            </a:r>
            <a:r>
              <a:rPr lang="en-US" sz="1400" dirty="0">
                <a:solidFill>
                  <a:srgbClr val="376092"/>
                </a:solidFill>
              </a:rPr>
              <a:t>)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Section I: </a:t>
            </a:r>
            <a:r>
              <a:rPr lang="en-US" sz="1400" b="1" dirty="0">
                <a:solidFill>
                  <a:srgbClr val="376092"/>
                </a:solidFill>
              </a:rPr>
              <a:t>Observation</a:t>
            </a:r>
            <a:r>
              <a:rPr lang="en-US" sz="1400" dirty="0">
                <a:solidFill>
                  <a:srgbClr val="376092"/>
                </a:solidFill>
              </a:rPr>
              <a:t> (500 words):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</a:t>
            </a:r>
            <a:r>
              <a:rPr lang="en-US" sz="1400" dirty="0" err="1">
                <a:solidFill>
                  <a:srgbClr val="376092"/>
                </a:solidFill>
              </a:rPr>
              <a:t>Ia</a:t>
            </a:r>
            <a:r>
              <a:rPr lang="en-US" sz="1400" dirty="0">
                <a:solidFill>
                  <a:srgbClr val="376092"/>
                </a:solidFill>
              </a:rPr>
              <a:t>: Briefly explain your choice; identify date/name of designer (if known); succinctly state its major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positive attributes (100 words)</a:t>
            </a:r>
          </a:p>
          <a:p>
            <a:r>
              <a:rPr lang="en-US" sz="1400" dirty="0">
                <a:solidFill>
                  <a:srgbClr val="376092"/>
                </a:solidFill>
              </a:rPr>
              <a:t>+ </a:t>
            </a:r>
            <a:r>
              <a:rPr lang="en-US" sz="1400" dirty="0" err="1">
                <a:solidFill>
                  <a:srgbClr val="376092"/>
                </a:solidFill>
              </a:rPr>
              <a:t>Ib</a:t>
            </a:r>
            <a:r>
              <a:rPr lang="en-US" sz="1400" dirty="0">
                <a:solidFill>
                  <a:srgbClr val="376092"/>
                </a:solidFill>
              </a:rPr>
              <a:t>: Provide a brief history of your artifact/space, including key dates/transitions (100 words)</a:t>
            </a:r>
          </a:p>
          <a:p>
            <a:r>
              <a:rPr lang="en-US" sz="1400" dirty="0">
                <a:solidFill>
                  <a:srgbClr val="376092"/>
                </a:solidFill>
              </a:rPr>
              <a:t>+ </a:t>
            </a:r>
            <a:r>
              <a:rPr lang="en-US" sz="1400" dirty="0" err="1">
                <a:solidFill>
                  <a:srgbClr val="376092"/>
                </a:solidFill>
              </a:rPr>
              <a:t>Ic</a:t>
            </a:r>
            <a:r>
              <a:rPr lang="en-US" sz="1400" dirty="0">
                <a:solidFill>
                  <a:srgbClr val="376092"/>
                </a:solidFill>
              </a:rPr>
              <a:t>: Provide a description of its visual and physical characteristics; include a map denoting its location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in the city (150 words, plus 10 photos/captions)</a:t>
            </a:r>
          </a:p>
          <a:p>
            <a:r>
              <a:rPr lang="en-US" sz="1400" dirty="0">
                <a:solidFill>
                  <a:srgbClr val="376092"/>
                </a:solidFill>
              </a:rPr>
              <a:t>+ Id: Include a detailed description of its contextual environment (150 words); consider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Surfaces: hard/soft; changing/static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Size or volume: interior/exterior; confined/walled/open; reverb/echo/flat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Variety: balance of natural/human/manufactured phenomena; contrasts/similarities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Qualities: loud/quiet; harsh/sharp/soft/gentle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Layers: multiple simultaneous/discrete; easily-distinguished/seamless blend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Make sure that your photographs reveal different facets of the artifact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Verify that you are able to photograph in-situ (i.e. not private property)</a:t>
            </a:r>
            <a:endParaRPr lang="en-US" sz="1400" b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42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5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week 10: project development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Section II: </a:t>
            </a:r>
            <a:r>
              <a:rPr lang="en-US" sz="1400" b="1" dirty="0">
                <a:solidFill>
                  <a:srgbClr val="376092"/>
                </a:solidFill>
              </a:rPr>
              <a:t>Occupation</a:t>
            </a:r>
            <a:r>
              <a:rPr lang="en-US" sz="1400" dirty="0">
                <a:solidFill>
                  <a:srgbClr val="376092"/>
                </a:solidFill>
              </a:rPr>
              <a:t> (500 words)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</a:t>
            </a:r>
            <a:r>
              <a:rPr lang="en-US" sz="1400" dirty="0" err="1">
                <a:solidFill>
                  <a:srgbClr val="376092"/>
                </a:solidFill>
              </a:rPr>
              <a:t>IIa</a:t>
            </a:r>
            <a:r>
              <a:rPr lang="en-US" sz="1400" dirty="0">
                <a:solidFill>
                  <a:srgbClr val="376092"/>
                </a:solidFill>
              </a:rPr>
              <a:t>: How does the general public interact with your artifact? Who, how, when, and under what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circumstances? Does this change during the day or seasons? Is it available to all, or restricted to a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specific demographic? (250 words)</a:t>
            </a:r>
          </a:p>
          <a:p>
            <a:r>
              <a:rPr lang="en-US" sz="1400" dirty="0">
                <a:solidFill>
                  <a:srgbClr val="376092"/>
                </a:solidFill>
              </a:rPr>
              <a:t>+ </a:t>
            </a:r>
            <a:r>
              <a:rPr lang="en-US" sz="1400" dirty="0" err="1">
                <a:solidFill>
                  <a:srgbClr val="376092"/>
                </a:solidFill>
              </a:rPr>
              <a:t>IIb</a:t>
            </a:r>
            <a:r>
              <a:rPr lang="en-US" sz="1400" dirty="0">
                <a:solidFill>
                  <a:srgbClr val="376092"/>
                </a:solidFill>
              </a:rPr>
              <a:t>: Consider the functionality of your artifact (perceived/purported practical functions). Is there a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discrepancy between this and the experience of the user? Can this be quantified? (250 words)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Section III: </a:t>
            </a:r>
            <a:r>
              <a:rPr lang="en-US" sz="1400" b="1" dirty="0">
                <a:solidFill>
                  <a:srgbClr val="376092"/>
                </a:solidFill>
              </a:rPr>
              <a:t>Analysis</a:t>
            </a:r>
            <a:r>
              <a:rPr lang="en-US" sz="1400" dirty="0">
                <a:solidFill>
                  <a:srgbClr val="376092"/>
                </a:solidFill>
              </a:rPr>
              <a:t> (500 words)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</a:t>
            </a:r>
            <a:r>
              <a:rPr lang="en-US" sz="1400" dirty="0" err="1">
                <a:solidFill>
                  <a:srgbClr val="376092"/>
                </a:solidFill>
              </a:rPr>
              <a:t>IIIa</a:t>
            </a:r>
            <a:r>
              <a:rPr lang="en-US" sz="1400" dirty="0">
                <a:solidFill>
                  <a:srgbClr val="376092"/>
                </a:solidFill>
              </a:rPr>
              <a:t>: Apply principles studied in DART 261/262 to justify your assessment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As a starting point, consider Dieter Rams' Ten Principles for Good Design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Consider durability of your artifact: both physical and emotional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Is your artifact healthy: physically, environmentally, socially?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Does it help the public in positive ways (not mere ornamentation)?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Is it responsive to human scale? Does it evoke a positive sentiment?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+ You must integrate a minimum of 3 sources from the course or elsewhere</a:t>
            </a: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01" y="3350658"/>
            <a:ext cx="287999" cy="2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9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6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week 10: project development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Section IV: </a:t>
            </a:r>
            <a:r>
              <a:rPr lang="en-US" sz="1400" b="1" dirty="0">
                <a:solidFill>
                  <a:srgbClr val="376092"/>
                </a:solidFill>
              </a:rPr>
              <a:t>Proposal</a:t>
            </a:r>
            <a:r>
              <a:rPr lang="en-US" sz="1400" dirty="0">
                <a:solidFill>
                  <a:srgbClr val="376092"/>
                </a:solidFill>
              </a:rPr>
              <a:t> (400 words)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Propose a solution to rectify the problems identified in the analysis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+ Provide sketches, diagrams, and a 400-word written description of the changes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This will lead up to Part 3 of the assignment, which will entail a 3-poster set</a:t>
            </a:r>
          </a:p>
          <a:p>
            <a:r>
              <a:rPr lang="en-US" sz="1400" dirty="0">
                <a:solidFill>
                  <a:srgbClr val="376092"/>
                </a:solidFill>
              </a:rPr>
              <a:t>+ You may wish to divide up the sections among your team members to make the most optimal use of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your time/energies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Section V: </a:t>
            </a:r>
            <a:r>
              <a:rPr lang="en-US" sz="1400" b="1" dirty="0">
                <a:solidFill>
                  <a:srgbClr val="376092"/>
                </a:solidFill>
              </a:rPr>
              <a:t>Conclusion</a:t>
            </a:r>
            <a:r>
              <a:rPr lang="en-US" sz="1400" dirty="0">
                <a:solidFill>
                  <a:srgbClr val="376092"/>
                </a:solidFill>
              </a:rPr>
              <a:t> (100 words)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Succinctly describe your reasoning for the positive assessment</a:t>
            </a:r>
          </a:p>
          <a:p>
            <a:r>
              <a:rPr lang="en-US" sz="1400" dirty="0">
                <a:solidFill>
                  <a:srgbClr val="376092"/>
                </a:solidFill>
              </a:rPr>
              <a:t>+ How does it activate and reflect the culture of its time and place?</a:t>
            </a:r>
          </a:p>
          <a:p>
            <a:r>
              <a:rPr lang="en-US" sz="1400" dirty="0">
                <a:solidFill>
                  <a:srgbClr val="376092"/>
                </a:solidFill>
              </a:rPr>
              <a:t>+ If your artifact is historical, how does it function today?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</a:t>
            </a:r>
            <a:r>
              <a:rPr lang="en-US" sz="1400" b="1" dirty="0">
                <a:solidFill>
                  <a:srgbClr val="376092"/>
                </a:solidFill>
              </a:rPr>
              <a:t>Oral Presentation </a:t>
            </a:r>
            <a:r>
              <a:rPr lang="en-US" sz="1400" dirty="0">
                <a:solidFill>
                  <a:srgbClr val="376092"/>
                </a:solidFill>
              </a:rPr>
              <a:t>(Week 12)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Each team will present their research and proposals in 10-15-minute sessions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+ 5-minute (MAX!) video presentation, followed by Q&amp;A session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It is recommended that you use a video sharing site (YouTube, Vimeo, etc.) and provide a link</a:t>
            </a:r>
          </a:p>
          <a:p>
            <a:r>
              <a:rPr lang="en-US" sz="1400" b="1" dirty="0">
                <a:solidFill>
                  <a:srgbClr val="376092"/>
                </a:solidFill>
              </a:rPr>
              <a:t>     + All files MUST be uploaded to Moodle prior to the class session to expedite the process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+ Order will be determined randomly</a:t>
            </a:r>
          </a:p>
          <a:p>
            <a:r>
              <a:rPr lang="en-US" sz="1400">
                <a:solidFill>
                  <a:srgbClr val="376092"/>
                </a:solidFill>
              </a:rPr>
              <a:t>+ You MUST attend all sessions</a:t>
            </a:r>
            <a:endParaRPr lang="en-US" sz="1400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71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7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week 10: project development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Deliverables: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Approximate length: 2000 words, plus captions (PDF FORMAT ONLY)</a:t>
            </a:r>
          </a:p>
          <a:p>
            <a:r>
              <a:rPr lang="en-US" sz="1400" dirty="0">
                <a:solidFill>
                  <a:srgbClr val="376092"/>
                </a:solidFill>
              </a:rPr>
              <a:t>+ 15 minutes per team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+ 10-15-minute oral presentations, followed by 5-minute discussion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Week 11 (randomly selected)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Be prepared to share your presentation</a:t>
            </a:r>
          </a:p>
          <a:p>
            <a:r>
              <a:rPr lang="en-US" sz="1400" dirty="0">
                <a:solidFill>
                  <a:srgbClr val="376092"/>
                </a:solidFill>
              </a:rPr>
              <a:t>+ Photographs and captions should be integrated into the body of the text</a:t>
            </a:r>
          </a:p>
          <a:p>
            <a:r>
              <a:rPr lang="en-US" sz="1400" dirty="0">
                <a:solidFill>
                  <a:srgbClr val="376092"/>
                </a:solidFill>
              </a:rPr>
              <a:t>+ Upload one copy to the class Moodle</a:t>
            </a: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26498"/>
            <a:ext cx="5458883" cy="344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9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8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week 10: project development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047750" y="3153833"/>
            <a:ext cx="1359995" cy="13599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24150" y="3153833"/>
            <a:ext cx="1359995" cy="13599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17483" y="3153833"/>
            <a:ext cx="1359995" cy="13599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3624" y="1042745"/>
            <a:ext cx="8379323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Assignment: </a:t>
            </a:r>
            <a:r>
              <a:rPr lang="en-US" sz="1400" i="1" dirty="0">
                <a:solidFill>
                  <a:srgbClr val="376092"/>
                </a:solidFill>
              </a:rPr>
              <a:t>Je me </a:t>
            </a:r>
            <a:r>
              <a:rPr lang="en-US" sz="1400" i="1" dirty="0" err="1">
                <a:solidFill>
                  <a:srgbClr val="376092"/>
                </a:solidFill>
              </a:rPr>
              <a:t>souviens</a:t>
            </a:r>
            <a:r>
              <a:rPr lang="en-US" sz="1400" i="1" dirty="0">
                <a:solidFill>
                  <a:srgbClr val="376092"/>
                </a:solidFill>
              </a:rPr>
              <a:t> </a:t>
            </a:r>
            <a:r>
              <a:rPr lang="en-US" sz="1400" dirty="0">
                <a:solidFill>
                  <a:srgbClr val="376092"/>
                </a:solidFill>
              </a:rPr>
              <a:t>(Part 3 due </a:t>
            </a:r>
            <a:r>
              <a:rPr lang="en-US" sz="1400">
                <a:solidFill>
                  <a:srgbClr val="376092"/>
                </a:solidFill>
              </a:rPr>
              <a:t>April 9; </a:t>
            </a:r>
            <a:r>
              <a:rPr lang="en-US" sz="1400" dirty="0">
                <a:solidFill>
                  <a:srgbClr val="376092"/>
                </a:solidFill>
              </a:rPr>
              <a:t>Groups of 3; 10%)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Translate the written essay into a set of THREE posters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Present the argument and solution in a succinct, visual language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Triptych: they must work together as a cohesive set (not three separate interpretations)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There is no specific format or set of information that MUST be included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They must be clear and understandable to an audience that may not know your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     selected artifact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Suggested approach: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              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        HISTORY                 PROBLEM                 SOLUTION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endParaRPr lang="en-US" sz="1400" dirty="0">
              <a:solidFill>
                <a:srgbClr val="376092"/>
              </a:solidFill>
            </a:endParaRP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Deliverables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One submission per team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Three 18"x24" poster layouts (PDF FORMAT ONLY!)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If your team has four members, I expect one ADDITIONAL poster, that may expand on any of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     the three thematic categories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Upload the files to the class Moodle</a:t>
            </a:r>
            <a:endParaRPr lang="en-US" sz="4800" b="1" i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04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12299</TotalTime>
  <Words>1351</Words>
  <Application>Microsoft Macintosh PowerPoint</Application>
  <PresentationFormat>On-screen Show (4:3)</PresentationFormat>
  <Paragraphs>146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Christopher Moore</cp:lastModifiedBy>
  <cp:revision>295</cp:revision>
  <dcterms:created xsi:type="dcterms:W3CDTF">2010-04-12T23:12:02Z</dcterms:created>
  <dcterms:modified xsi:type="dcterms:W3CDTF">2024-03-25T15:27:07Z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