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4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2" r:id="rId27"/>
    <p:sldId id="343" r:id="rId28"/>
    <p:sldId id="344" r:id="rId29"/>
    <p:sldId id="345" r:id="rId30"/>
    <p:sldId id="34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6" autoAdjust="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360" y="200"/>
      </p:cViewPr>
      <p:guideLst>
        <p:guide orient="horz" pos="294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2024-01-19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2024-01-19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2024-01-19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2024-01-19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2024-01-19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2024-01-19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2024-01-19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dailytouslesjours.com/en/wor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aaoSwd8y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a.qc.ca/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soe.com/en/gb/about/dieterrams/gooddesig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rves.concordia.ca/a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ogdesign.com" TargetMode="External"/><Relationship Id="rId5" Type="http://schemas.openxmlformats.org/officeDocument/2006/relationships/hyperlink" Target="http://www.dailytouslesjours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I7AlF4Cn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dK19meZT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6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What would you choose?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4880"/>
            <a:ext cx="5898210" cy="43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1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“Symbolic Ecology”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network of objects that create a unified sense of self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+ 136 of the 1694 objects referred to graphic arts—most were homemade (children, relatives,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friends)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b="1" dirty="0">
                <a:solidFill>
                  <a:srgbClr val="376092"/>
                </a:solidFill>
              </a:rPr>
              <a:t>+ Value embodied in the close personal ties, not the formal aesthetic qualities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Only 16% of the reasons given for why the owners cherished these works related to how they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looked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Appreciation means that the owner becomes part of the act of creation—less about the artist’s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creative effort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" y="3958085"/>
            <a:ext cx="8437268" cy="23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6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Motivations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youngest subjects responded to the </a:t>
            </a:r>
            <a:r>
              <a:rPr lang="en-US" sz="1400" b="1" dirty="0">
                <a:solidFill>
                  <a:srgbClr val="376092"/>
                </a:solidFill>
              </a:rPr>
              <a:t>activity potential of objects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(musical instruments, televisions, stereos, sports equipment,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“… a teenage boy said that the kitchen table and chairs were among the most special objects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in his home because they were very comfortable. He could also tilt the chairs and balance 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them, hide under the table, or build a fortress with the entire set. ‘(W)</a:t>
            </a:r>
            <a:r>
              <a:rPr lang="en-US" sz="1400" dirty="0" err="1">
                <a:solidFill>
                  <a:srgbClr val="376092"/>
                </a:solidFill>
              </a:rPr>
              <a:t>ith</a:t>
            </a:r>
            <a:r>
              <a:rPr lang="en-US" sz="1400" dirty="0">
                <a:solidFill>
                  <a:srgbClr val="376092"/>
                </a:solidFill>
              </a:rPr>
              <a:t> another table, I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couldn't play as good 'cause I love the feel of that table.’”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Older subjects selected </a:t>
            </a:r>
            <a:r>
              <a:rPr lang="en-US" sz="1400" b="1" dirty="0">
                <a:solidFill>
                  <a:srgbClr val="376092"/>
                </a:solidFill>
              </a:rPr>
              <a:t>objects of contemplation, memories of events, experiences,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     relationships </a:t>
            </a:r>
            <a:r>
              <a:rPr lang="en-US" sz="1400" dirty="0">
                <a:solidFill>
                  <a:srgbClr val="376092"/>
                </a:solidFill>
              </a:rPr>
              <a:t>(books, photos, souvenirs, paintings,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“For the older generation of respondents, objects often bridged relationships between several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generations: ‘This chest was bought by my mother and father when they were married about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seventy years ago.... My mother painted it different colors, used it in the bedroom. When I got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it my husband sanded it down to the natural wood.... I wouldn't part with it for anything. And I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imagine the kids are going to want it, my daughter-in-law loves antiques.’”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Individuality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“…objects do not create order in the viewer's mind by embodying principles of visual order; they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do so by helping the viewer struggle for the ordering of his or her own experience. A person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finds meaning in objects that are plausible, concrete symbols of the foremost goals, the most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salient actions and events in that person's life.”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Historically, religious icons, patriotic symbols, and folk art achieved these goals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Today, these familiar cultural symbols have lost their strength to create order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 much more individualized language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1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Objective Visual Qualities of “Good Design”?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There are longstanding assumptions that certain </a:t>
            </a:r>
            <a:r>
              <a:rPr lang="en-US" sz="1400" dirty="0" err="1">
                <a:solidFill>
                  <a:srgbClr val="376092"/>
                </a:solidFill>
              </a:rPr>
              <a:t>colours</a:t>
            </a:r>
            <a:r>
              <a:rPr lang="en-US" sz="1400" dirty="0">
                <a:solidFill>
                  <a:srgbClr val="376092"/>
                </a:solidFill>
              </a:rPr>
              <a:t>, shapes, and formal elements are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universally pleasing (the Golden Ratio, Fibonacci sequence,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Earlier experiments in visual perception focused on scientific rationality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Flawed: real-life contexts are not dictated by physical properties of the light spectrum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Individual cultural differences and emotional responses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7" y="3048000"/>
            <a:ext cx="7790266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A. R. Luria Study (1931): Uzbekistan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Rational Versus Experiential Systems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Uzbek women refused to combine </a:t>
            </a:r>
            <a:r>
              <a:rPr lang="en-US" sz="1400" dirty="0" err="1">
                <a:solidFill>
                  <a:srgbClr val="376092"/>
                </a:solidFill>
              </a:rPr>
              <a:t>coloured</a:t>
            </a:r>
            <a:r>
              <a:rPr lang="en-US" sz="1400" dirty="0">
                <a:solidFill>
                  <a:srgbClr val="376092"/>
                </a:solidFill>
              </a:rPr>
              <a:t> skeins of wool because they are so different from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one another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Instead of abstract categories (brown), they referred to real-world similarities (calf dung, decayed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teeth, cotton in bloom,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Uzbek men referred to every </a:t>
            </a:r>
            <a:r>
              <a:rPr lang="en-US" sz="1400" dirty="0" err="1">
                <a:solidFill>
                  <a:srgbClr val="376092"/>
                </a:solidFill>
              </a:rPr>
              <a:t>colour</a:t>
            </a:r>
            <a:r>
              <a:rPr lang="en-US" sz="1400" dirty="0">
                <a:solidFill>
                  <a:srgbClr val="376092"/>
                </a:solidFill>
              </a:rPr>
              <a:t> as “blue”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 the West, </a:t>
            </a:r>
            <a:r>
              <a:rPr lang="en-US" sz="1400" dirty="0" err="1">
                <a:solidFill>
                  <a:srgbClr val="376092"/>
                </a:solidFill>
              </a:rPr>
              <a:t>colours</a:t>
            </a:r>
            <a:r>
              <a:rPr lang="en-US" sz="1400" dirty="0">
                <a:solidFill>
                  <a:srgbClr val="376092"/>
                </a:solidFill>
              </a:rPr>
              <a:t> are seen as rational, analytical based on physical, spectral properties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Creates tension and disharmony for those raised in a different tradition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Shepherds in Central Asia: </a:t>
            </a:r>
            <a:r>
              <a:rPr lang="en-US" sz="1400" dirty="0" err="1">
                <a:solidFill>
                  <a:srgbClr val="376092"/>
                </a:solidFill>
              </a:rPr>
              <a:t>colour</a:t>
            </a:r>
            <a:r>
              <a:rPr lang="en-US" sz="1400" dirty="0">
                <a:solidFill>
                  <a:srgbClr val="376092"/>
                </a:solidFill>
              </a:rPr>
              <a:t> is rarely an abstract dimension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“The quality of an object is inseparable from its concrete manifestation: the redness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apple is not the same as the redness of fire or the feverish cheek of a child.”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Derived from the practice of everyday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Respondents were asked to sort circles, squares and triangles (as we understand them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Western cultures)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Completed circles were referred to as rings; incomplete circles seen as moons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Could not be classified in the same category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Triangle resembled a traditional form of jewelry, and therefore sorted with the ring/circle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2" y="5329415"/>
            <a:ext cx="8185569" cy="1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Towards a Universal Visual Language?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is impossible to assume a universal “law” governing human perception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Certain approaches can destabilize viewers (yellow sea, green horse,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They are wrong in an absolute sense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 and differentiation is based on the accepted symbolization in a given culture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“Basic patterns such as straight lines and right angles are easily isolated and recognized by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people living in a ‘carpentered world,’ but those used to a more organic environment fail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perceive such ‘units’ as separate from the rest of the perceptual context.”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Cartesian rationality dictates how we respond to our built environment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Our systems of classification and “naming” reflect more on perception than simply receiving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visual stimuli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83" y="3943389"/>
            <a:ext cx="7322110" cy="26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Aristotle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Pleasure is derived through a balance between monotony and confusion (order/chaos)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Creates an optimal arousal of the nervous system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Contains basic pattern or order, but enough variation to require an active perceptual struggle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Problem: purely in the realm of the theoretical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There are no simple “rules” to apply in the design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Test: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Individuals can be trained to recognize patterns and order according to objective criteria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 everyday life, we do not apply these tools of measurement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151701"/>
            <a:ext cx="8128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Visual Values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Aesthetics ARE important, but they are not “natural” or inherent to our species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They are culturally formed through social consensus (not individual perception)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Critics help to shape and construct the criteria for measurement attached to visual elements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“Without the consensus-building efforts of the art theorist or critic, each person would evaluate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objects in terms of his or her private experiences. In each culture, however, public taste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develops as visual qualities are eventually linked with values.”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Visual values can be: unanimous/contested, elite/popular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Judith </a:t>
            </a:r>
            <a:r>
              <a:rPr lang="en-US" sz="1400" dirty="0" err="1">
                <a:solidFill>
                  <a:srgbClr val="376092"/>
                </a:solidFill>
              </a:rPr>
              <a:t>Attfield</a:t>
            </a:r>
            <a:r>
              <a:rPr lang="en-US" sz="1400" dirty="0">
                <a:solidFill>
                  <a:srgbClr val="376092"/>
                </a:solidFill>
              </a:rPr>
              <a:t>, “The Meaning of Things: design in the lower case"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Craft and the Maker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Christopher Bailey: “…there are three principal sites of craft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production: the factory, the studio and the home.”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Primary focus has been traditionally placed on the studio as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location for academic study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Class distinctions associated with “taste”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28" y="2976243"/>
            <a:ext cx="2711450" cy="34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Judith </a:t>
            </a:r>
            <a:r>
              <a:rPr lang="en-US" sz="1400" dirty="0" err="1">
                <a:solidFill>
                  <a:srgbClr val="376092"/>
                </a:solidFill>
              </a:rPr>
              <a:t>Attfield</a:t>
            </a:r>
            <a:r>
              <a:rPr lang="en-US" sz="1400" dirty="0">
                <a:solidFill>
                  <a:srgbClr val="376092"/>
                </a:solidFill>
              </a:rPr>
              <a:t>, “The Meaning of Things: design in the lower case"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Designer-Makers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Industrial design created a division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—designer distanced from the act of making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designer becomes an innovator: “The designer's brief was to create new types of products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for new types of manufacturing and distribution technologies as well as new types of markets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consisting of an anonymous homogeneous mass of consumers.”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Crafts relied on small runs and custom orders; relied on traditional manual training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Separation of mind/body, head/heart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Craft has been largely ignored since post-WWII (devalued as mere trade)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Museums like the Victoria and Albert use history and criticism to enhance the </a:t>
            </a:r>
            <a:r>
              <a:rPr lang="en-US" sz="1400" b="1" dirty="0">
                <a:solidFill>
                  <a:srgbClr val="376092"/>
                </a:solidFill>
              </a:rPr>
              <a:t>symbolic value of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     craft—drawing connections to more lauded fine art practices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“To those critics who saw craft as a retreat from innovation, modernism and progressive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design, the bid was to elevate its status by redefining craftwork as a 'creative' art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'craftsmen' as designer-makers with a right of entry into the circle of respectability enjoyed by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fine artists.”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916" y="4359429"/>
            <a:ext cx="3464983" cy="23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8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Judith </a:t>
            </a:r>
            <a:r>
              <a:rPr lang="en-US" sz="1400" dirty="0" err="1">
                <a:solidFill>
                  <a:srgbClr val="376092"/>
                </a:solidFill>
              </a:rPr>
              <a:t>Attfield</a:t>
            </a:r>
            <a:r>
              <a:rPr lang="en-US" sz="1400" dirty="0">
                <a:solidFill>
                  <a:srgbClr val="376092"/>
                </a:solidFill>
              </a:rPr>
              <a:t>, “The Meaning of Things: design in the lower case"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Stylistic Rebellion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Postmodern movements, like Memphis embraced anti-design: nostalgia, but without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radical transformation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Now, a desire to return back to reality, rethinking how things work, benefit the user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Donald Norman: “…people feel guilt when they are unable to use simple things,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guilt that should be not theirs but rather the designers and manufacturers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the objects.”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simply relying on visual aesthetics to produce this “usability”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“…precedence [is given] to 'durability' above other qualities and assumes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form is in fact a </a:t>
            </a:r>
            <a:r>
              <a:rPr lang="en-US" sz="1400" b="1" dirty="0">
                <a:solidFill>
                  <a:srgbClr val="376092"/>
                </a:solidFill>
              </a:rPr>
              <a:t>function</a:t>
            </a:r>
            <a:r>
              <a:rPr lang="en-US" sz="1400" dirty="0">
                <a:solidFill>
                  <a:srgbClr val="376092"/>
                </a:solidFill>
              </a:rPr>
              <a:t> of a well-designed object, although not necessarily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</a:t>
            </a:r>
            <a:r>
              <a:rPr lang="en-US" sz="1400" b="1" dirty="0">
                <a:solidFill>
                  <a:srgbClr val="376092"/>
                </a:solidFill>
              </a:rPr>
              <a:t>result</a:t>
            </a:r>
            <a:r>
              <a:rPr lang="en-US" sz="1400" dirty="0">
                <a:solidFill>
                  <a:srgbClr val="376092"/>
                </a:solidFill>
              </a:rPr>
              <a:t> of its function.”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Everyday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Everyday things do not draw attention to themselves (they are givens)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“It is things, as opposed to design or craft, product or commodity, that make up the materialization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the everyday. Everyday things have nothing to do with the 'low' aesthetic of 'high/low' culture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that has allowed the popular to infiltrate the prestigious art gallery in order to affiliate it to art.”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Things With Attitude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"Design as 'things with attitude' is compared against less obtrusive 'lower case' form of things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framed within the more </a:t>
            </a:r>
            <a:r>
              <a:rPr lang="en-US" sz="1400" dirty="0" err="1">
                <a:solidFill>
                  <a:srgbClr val="376092"/>
                </a:solidFill>
              </a:rPr>
              <a:t>generalised</a:t>
            </a:r>
            <a:r>
              <a:rPr lang="en-US" sz="1400" dirty="0">
                <a:solidFill>
                  <a:srgbClr val="376092"/>
                </a:solidFill>
              </a:rPr>
              <a:t> context of 'the everyday' as examples of </a:t>
            </a:r>
            <a:r>
              <a:rPr lang="en-US" sz="1400" b="1" dirty="0">
                <a:solidFill>
                  <a:srgbClr val="376092"/>
                </a:solidFill>
              </a:rPr>
              <a:t>how meaning is     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     objectified or made material</a:t>
            </a:r>
            <a:r>
              <a:rPr lang="en-US" sz="1400" dirty="0">
                <a:solidFill>
                  <a:srgbClr val="376092"/>
                </a:solidFill>
              </a:rPr>
              <a:t>.”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434" y="2338917"/>
            <a:ext cx="1598083" cy="15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4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Je me </a:t>
            </a:r>
            <a:r>
              <a:rPr lang="en-US" sz="1400" dirty="0" err="1">
                <a:solidFill>
                  <a:srgbClr val="376092"/>
                </a:solidFill>
              </a:rPr>
              <a:t>souviens</a:t>
            </a:r>
            <a:r>
              <a:rPr lang="en-US" sz="1400" dirty="0">
                <a:solidFill>
                  <a:srgbClr val="376092"/>
                </a:solidFill>
              </a:rPr>
              <a:t>--Part 1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DUE TODAY!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Presentation: Design and the Everyday (~90:00)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Thought Experiments (~30:00)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Teams: each member must pitch their example of ineffective Montreal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+ Tutorial: select most positive direction and begin formulating the arguments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Next Week: Reading Break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No classes – begin development on part 2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     of the Je me </a:t>
            </a:r>
            <a:r>
              <a:rPr lang="en-US" sz="1400" b="1" dirty="0" err="1">
                <a:solidFill>
                  <a:srgbClr val="376092"/>
                </a:solidFill>
              </a:rPr>
              <a:t>souviens</a:t>
            </a:r>
            <a:r>
              <a:rPr lang="en-US" sz="1400" b="1" dirty="0">
                <a:solidFill>
                  <a:srgbClr val="376092"/>
                </a:solidFill>
              </a:rPr>
              <a:t> assignment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Daily </a:t>
            </a:r>
            <a:r>
              <a:rPr lang="en-US" sz="1400" dirty="0" err="1">
                <a:solidFill>
                  <a:srgbClr val="376092"/>
                </a:solidFill>
              </a:rPr>
              <a:t>tous</a:t>
            </a:r>
            <a:r>
              <a:rPr lang="en-US" sz="1400" dirty="0">
                <a:solidFill>
                  <a:srgbClr val="376092"/>
                </a:solidFill>
              </a:rPr>
              <a:t> les </a:t>
            </a:r>
            <a:r>
              <a:rPr lang="en-US" sz="1400" dirty="0" err="1">
                <a:solidFill>
                  <a:srgbClr val="376092"/>
                </a:solidFill>
              </a:rPr>
              <a:t>jours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 err="1">
                <a:solidFill>
                  <a:srgbClr val="376092"/>
                </a:solidFill>
              </a:rPr>
              <a:t>Musée</a:t>
            </a:r>
            <a:r>
              <a:rPr lang="en-US" sz="1400" i="1" dirty="0">
                <a:solidFill>
                  <a:srgbClr val="376092"/>
                </a:solidFill>
              </a:rPr>
              <a:t> des </a:t>
            </a:r>
            <a:r>
              <a:rPr lang="en-US" sz="1400" i="1" dirty="0" err="1">
                <a:solidFill>
                  <a:srgbClr val="376092"/>
                </a:solidFill>
              </a:rPr>
              <a:t>possibles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3" y="3374326"/>
            <a:ext cx="4458836" cy="2982024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57" y="6133724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b="1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“Good design is a visual statement that maximizes the life goals of the people in a given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culture (or, more realistically, the goals of a certain sub-set of people in the culture) that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draws on a shared symbolic expression for the ordering of such goals. If the system of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symbols is relatively universal, then the design will also be judged good across time and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cultures.”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DNA (HGTV)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Pyrex measuring cup segment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0" y="2705076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29" y="3460516"/>
            <a:ext cx="6753323" cy="30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3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Exhibition Review (Due March 12; 5%)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Prepare a written review of an exhibition (in person or online)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CCA website is a good starting point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Highlight a few key projects and/or ideas that inspired you or challenged your understanding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design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Reflect on your own evolving design ethos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do the themes in the show reflect (or not) your personal philosophy?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Approximately 500-word paper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to Moodle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" y="163615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2 due April 2; </a:t>
            </a:r>
            <a:r>
              <a:rPr lang="en-US" sz="1400" b="1" dirty="0">
                <a:solidFill>
                  <a:srgbClr val="376092"/>
                </a:solidFill>
              </a:rPr>
              <a:t>Groups of 3</a:t>
            </a:r>
            <a:r>
              <a:rPr lang="en-US" sz="1400" dirty="0">
                <a:solidFill>
                  <a:srgbClr val="376092"/>
                </a:solidFill>
              </a:rPr>
              <a:t>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Montreal as a UNESCO City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makes a "design city"?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example of what you feel to be well-designed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Architecture, public parks, systems, street furniture, infrastructure,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MUST be Montreal-specific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the city itself acknowledges that ‘design in Montreal is not simply for show but a source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daily wellbeing.’ Not only has Montreal demonstrated that design can be a powerful tool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promoting inclusion and plurality of values, but the city has also called upon its citizens to play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critical and active part in mobilizing design to inspire more innovative living environments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enhance daily life and existence.” --</a:t>
            </a:r>
            <a:r>
              <a:rPr lang="en-US" sz="1400" dirty="0" err="1">
                <a:solidFill>
                  <a:srgbClr val="376092"/>
                </a:solidFill>
              </a:rPr>
              <a:t>Koichiro</a:t>
            </a:r>
            <a:r>
              <a:rPr lang="en-US" sz="1400" dirty="0">
                <a:solidFill>
                  <a:srgbClr val="376092"/>
                </a:solidFill>
              </a:rPr>
              <a:t> Matsuura (UNESCO Director-General)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Not just a celebration of Montreal's attributes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second part of this assignment addresses the less effective elements of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about inhabitation: how do these artifacts/experiences shape the daily life of citizens (for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better or for worse)?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the issues, frameworks, guiding principles explored in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contextual, semantic, and physical concerns need to be addressed/investigated?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patterns of use, appropriateness of material choices, and general mood/atmosphere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What prevents it from being workable/livable/enjoyable?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Why doesn't it provide a more positive contribution to the everyday experience?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92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(April 2; </a:t>
            </a:r>
            <a:r>
              <a:rPr lang="en-US" sz="1400" b="1" dirty="0">
                <a:solidFill>
                  <a:srgbClr val="376092"/>
                </a:solidFill>
              </a:rPr>
              <a:t>Groups of 3</a:t>
            </a:r>
            <a:r>
              <a:rPr lang="en-US" sz="1400" dirty="0">
                <a:solidFill>
                  <a:srgbClr val="376092"/>
                </a:solidFill>
              </a:rPr>
              <a:t>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Suggested Framework (</a:t>
            </a:r>
            <a:r>
              <a:rPr lang="en-US" sz="1400" b="1" dirty="0">
                <a:solidFill>
                  <a:srgbClr val="376092"/>
                </a:solidFill>
              </a:rPr>
              <a:t>Same criteria as Part 1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I: </a:t>
            </a:r>
            <a:r>
              <a:rPr lang="en-US" sz="1400" b="1" dirty="0">
                <a:solidFill>
                  <a:srgbClr val="376092"/>
                </a:solidFill>
              </a:rPr>
              <a:t>Observation</a:t>
            </a:r>
            <a:r>
              <a:rPr lang="en-US" sz="1400" dirty="0">
                <a:solidFill>
                  <a:srgbClr val="376092"/>
                </a:solidFill>
              </a:rPr>
              <a:t> (500 words):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Ia</a:t>
            </a:r>
            <a:r>
              <a:rPr lang="en-US" sz="1400" dirty="0">
                <a:solidFill>
                  <a:srgbClr val="376092"/>
                </a:solidFill>
              </a:rPr>
              <a:t>: Briefly explain your choice; identify date/name of designer (if known); succinctly state its major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positive attributes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Ib</a:t>
            </a:r>
            <a:r>
              <a:rPr lang="en-US" sz="1400" dirty="0">
                <a:solidFill>
                  <a:srgbClr val="376092"/>
                </a:solidFill>
              </a:rPr>
              <a:t>: Provide a brief history of your artifact/space, including key dates/transitions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Ic</a:t>
            </a:r>
            <a:r>
              <a:rPr lang="en-US" sz="1400" dirty="0">
                <a:solidFill>
                  <a:srgbClr val="376092"/>
                </a:solidFill>
              </a:rPr>
              <a:t>: Provide a description of its visual and physical characteristics; include a map denoting its location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the city (150 words, plus 10 photos/captions)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Id: Include a detailed description of its contextual environment (150 words); consider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Surfaces: hard/soft; changing/static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Size or volume: interior/exterior; confined/walled/open; reverb/echo/flat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Variety: balance of natural/human/manufactured phenomena; contrasts/similarities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Qualities: loud/quiet; harsh/sharp/soft/gentle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Layers: multiple simultaneous/discrete; easily-distinguished/seamless blend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Make sure that your photographs reveal different facets of the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Verify that you are able to photograph in-situ (i.e. not private property)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Section II: </a:t>
            </a:r>
            <a:r>
              <a:rPr lang="en-US" sz="1400" b="1" dirty="0">
                <a:solidFill>
                  <a:srgbClr val="376092"/>
                </a:solidFill>
              </a:rPr>
              <a:t>Occupation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IIa</a:t>
            </a:r>
            <a:r>
              <a:rPr lang="en-US" sz="1400" dirty="0">
                <a:solidFill>
                  <a:srgbClr val="376092"/>
                </a:solidFill>
              </a:rPr>
              <a:t>: How does the general public interact with your artifact? Who, how, when, and under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circumstances? Does this change during the day or seasons? Is it available to all, or restricted to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demographic? (250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IIb</a:t>
            </a:r>
            <a:r>
              <a:rPr lang="en-US" sz="1400" dirty="0">
                <a:solidFill>
                  <a:srgbClr val="376092"/>
                </a:solidFill>
              </a:rPr>
              <a:t>: Consider the functionality of your artifact (perceived/purported practical functions). Is there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discrepancy between this and the experience of the user? Can this be quantified? (250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III: </a:t>
            </a:r>
            <a:r>
              <a:rPr lang="en-US" sz="1400" b="1" dirty="0">
                <a:solidFill>
                  <a:srgbClr val="376092"/>
                </a:solidFill>
              </a:rPr>
              <a:t>Analysis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IIIa</a:t>
            </a:r>
            <a:r>
              <a:rPr lang="en-US" sz="1400" dirty="0">
                <a:solidFill>
                  <a:srgbClr val="376092"/>
                </a:solidFill>
              </a:rPr>
              <a:t>: Apply principles studied in DART 261/262 to justify your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 a starting point, consider Dieter Rams' Ten Principles for Good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Consider durability of your artifact: both physical and emotional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your artifact healthy: physically, environmentally, socially?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Does it help the public in positive ways (not mere ornamentation)?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it responsive to human scale? Does it evoke a positive sentiment?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integrate a minimum of 3 sources from the course or elsewhere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3350658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1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Section IV: </a:t>
            </a:r>
            <a:r>
              <a:rPr lang="en-US" sz="1400" b="1" dirty="0">
                <a:solidFill>
                  <a:srgbClr val="376092"/>
                </a:solidFill>
              </a:rPr>
              <a:t>Proposal</a:t>
            </a:r>
            <a:r>
              <a:rPr lang="en-US" sz="1400" dirty="0">
                <a:solidFill>
                  <a:srgbClr val="376092"/>
                </a:solidFill>
              </a:rPr>
              <a:t> (400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Propose a solution to rectify the problems identified in the analysis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Provide sketches, diagrams, and a 400-word written description of the changes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This will lead up to Part 3 of the assignment, which will entail a 3-poster set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may wish to divide up the sections among your team members to make the most optimal use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your time/energies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V: </a:t>
            </a:r>
            <a:r>
              <a:rPr lang="en-US" sz="1400" b="1" dirty="0">
                <a:solidFill>
                  <a:srgbClr val="376092"/>
                </a:solidFill>
              </a:rPr>
              <a:t>Conclusion</a:t>
            </a:r>
            <a:r>
              <a:rPr lang="en-US" sz="1400" dirty="0">
                <a:solidFill>
                  <a:srgbClr val="376092"/>
                </a:solidFill>
              </a:rPr>
              <a:t> (100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Succinctly describe your reasoning for the positive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How does it activate and reflect the culture of its time and place?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your artifact is historical, how does it function today?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Oral Presentation </a:t>
            </a:r>
            <a:r>
              <a:rPr lang="en-US" sz="1400" dirty="0">
                <a:solidFill>
                  <a:srgbClr val="376092"/>
                </a:solidFill>
              </a:rPr>
              <a:t>(Week 12)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Each team will present their research and proposals in 10-15-minute sessions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+ 5-minute (MAX!) video presentation, followed by Q&amp;A session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is recommended that you use a video sharing site (YouTube, Vimeo, etc.) and provide a link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All files MUST be uploaded to Moodle prior to the class session to expedite the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Order will be determined randomly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attend all sessions</a:t>
            </a:r>
          </a:p>
        </p:txBody>
      </p:sp>
    </p:spTree>
    <p:extLst>
      <p:ext uri="{BB962C8B-B14F-4D97-AF65-F5344CB8AC3E}">
        <p14:creationId xmlns:p14="http://schemas.microsoft.com/office/powerpoint/2010/main" val="222587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Approximate length: 2000 words, plus captions (PDF FORMAT ONLY)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+ 10-minute oral presentations in week 11 (randomly selected)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Photographs and captions should be integrated into the body of the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one copy to Moodle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69090"/>
            <a:ext cx="6500264" cy="4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2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Klaus </a:t>
            </a:r>
            <a:r>
              <a:rPr lang="en-US" sz="1400" dirty="0" err="1">
                <a:solidFill>
                  <a:srgbClr val="376092"/>
                </a:solidFill>
              </a:rPr>
              <a:t>Krippendorff</a:t>
            </a:r>
            <a:r>
              <a:rPr lang="en-US" sz="1400" dirty="0">
                <a:solidFill>
                  <a:srgbClr val="376092"/>
                </a:solidFill>
              </a:rPr>
              <a:t>. “Stakeholders in Design”; “Stakeholder Networks.” </a:t>
            </a:r>
            <a:r>
              <a:rPr lang="en-US" sz="1400" i="1" dirty="0">
                <a:solidFill>
                  <a:srgbClr val="376092"/>
                </a:solidFill>
              </a:rPr>
              <a:t>The Semantic Turn: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A New Foundation for Design</a:t>
            </a:r>
            <a:r>
              <a:rPr lang="en-US" sz="1400" dirty="0">
                <a:solidFill>
                  <a:srgbClr val="376092"/>
                </a:solidFill>
              </a:rPr>
              <a:t>. pp. 63-65, 181-183.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Moggridge</a:t>
            </a:r>
            <a:r>
              <a:rPr lang="en-US" sz="1400" dirty="0">
                <a:solidFill>
                  <a:srgbClr val="376092"/>
                </a:solidFill>
              </a:rPr>
              <a:t>, Bill. “Designing Interactions”; “People.” </a:t>
            </a:r>
            <a:r>
              <a:rPr lang="en-US" sz="1400" i="1" dirty="0">
                <a:solidFill>
                  <a:srgbClr val="376092"/>
                </a:solidFill>
              </a:rPr>
              <a:t>Designing Interactions</a:t>
            </a:r>
            <a:r>
              <a:rPr lang="en-US" sz="1400" dirty="0">
                <a:solidFill>
                  <a:srgbClr val="376092"/>
                </a:solidFill>
              </a:rPr>
              <a:t>. pp. 647-681.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View Site: Daily </a:t>
            </a:r>
            <a:r>
              <a:rPr lang="en-US" sz="1400" dirty="0" err="1">
                <a:solidFill>
                  <a:srgbClr val="376092"/>
                </a:solidFill>
              </a:rPr>
              <a:t>tous</a:t>
            </a:r>
            <a:r>
              <a:rPr lang="en-US" sz="1400" dirty="0">
                <a:solidFill>
                  <a:srgbClr val="376092"/>
                </a:solidFill>
              </a:rPr>
              <a:t> les </a:t>
            </a:r>
            <a:r>
              <a:rPr lang="en-US" sz="1400" dirty="0" err="1">
                <a:solidFill>
                  <a:srgbClr val="376092"/>
                </a:solidFill>
              </a:rPr>
              <a:t>jours</a:t>
            </a:r>
            <a:r>
              <a:rPr lang="en-US" sz="1400" dirty="0">
                <a:solidFill>
                  <a:srgbClr val="376092"/>
                </a:solidFill>
              </a:rPr>
              <a:t>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“About.” Frog Design.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Respond to Class Prompt (Moodle):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Please identify your team's example of ineffective Montreal design.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Elaborate on the play session and upload your response to the week 6 Moodle forum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(One per team).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Next Week: Reading Break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No classes – begin development on part 2 of the </a:t>
            </a:r>
            <a:r>
              <a:rPr lang="en-US" sz="1400" b="1" i="1" dirty="0">
                <a:solidFill>
                  <a:srgbClr val="376092"/>
                </a:solidFill>
              </a:rPr>
              <a:t>Je me </a:t>
            </a:r>
            <a:r>
              <a:rPr lang="en-US" sz="1400" b="1" i="1" dirty="0" err="1">
                <a:solidFill>
                  <a:srgbClr val="376092"/>
                </a:solidFill>
              </a:rPr>
              <a:t>souviens</a:t>
            </a:r>
            <a:r>
              <a:rPr lang="en-US" sz="1400" b="1" i="1" dirty="0">
                <a:solidFill>
                  <a:srgbClr val="376092"/>
                </a:solidFill>
              </a:rPr>
              <a:t> </a:t>
            </a:r>
            <a:r>
              <a:rPr lang="en-US" sz="1400" b="1" dirty="0">
                <a:solidFill>
                  <a:srgbClr val="376092"/>
                </a:solidFill>
              </a:rPr>
              <a:t>assignment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" y="163615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" y="2116632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3" y="2343113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4" y="255901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4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“If being attentive to the details of people's lives might be considered a vocation, mine was born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smell and feel of the memory closet and its objects. That is where I found the musty books,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photographs, corsages, and gloves that made me feel connected. That is where I determined that I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would solve mysteries and that I would use objects as my clues.”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Bricolage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To fiddle, tinker: to make creative and resourceful use of whatever materials are at hand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(regardless of their original purpose) </a:t>
            </a:r>
          </a:p>
          <a:p>
            <a:r>
              <a:rPr lang="en-US" sz="1400">
                <a:solidFill>
                  <a:srgbClr val="376092"/>
                </a:solidFill>
              </a:rPr>
              <a:t>     + </a:t>
            </a:r>
            <a:r>
              <a:rPr lang="en-US" sz="1400" dirty="0">
                <a:solidFill>
                  <a:srgbClr val="376092"/>
                </a:solidFill>
              </a:rPr>
              <a:t>“We find it familiar to consider objects as useful or aesthetic, as necessities or vain indulgences.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We are on less familiar ground when we consider objects as companions to our emotional lives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or as provocations to thought. The notion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evocative objects brings together these two less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familiar ideas, underscoring the inseparability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thought and feeling in our relationship to things.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We think with the objects we love; we love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objects we think with.”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Objects serve as markers of relationships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emotional connections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410" y="3937000"/>
            <a:ext cx="3300569" cy="24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1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Intellect and Emotion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“Life, of course, is not lived in discrete stages, nor are the relationships with objects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accompany its journey. Objects have life roles that are multiple and fluid.”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Lack of study in material culture: “[There was a] sense that one was studying materialism,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disparaged as excess, or collecting, disparaged as </a:t>
            </a:r>
            <a:r>
              <a:rPr lang="en-US" sz="1400" dirty="0" err="1">
                <a:solidFill>
                  <a:srgbClr val="376092"/>
                </a:solidFill>
              </a:rPr>
              <a:t>hobbyism</a:t>
            </a:r>
            <a:r>
              <a:rPr lang="en-US" sz="1400" dirty="0">
                <a:solidFill>
                  <a:srgbClr val="376092"/>
                </a:solidFill>
              </a:rPr>
              <a:t>, or fetishism, disparaged 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perversion.”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Did not ascribe to the high moralistic intentions of fine art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Art &amp; Copy </a:t>
            </a:r>
            <a:r>
              <a:rPr lang="en-US" sz="1400" dirty="0">
                <a:solidFill>
                  <a:srgbClr val="376092"/>
                </a:solidFill>
              </a:rPr>
              <a:t>(Dir. Doug Pray/PBS, 2009; begins ~1:00:00)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Hal </a:t>
            </a:r>
            <a:r>
              <a:rPr lang="en-US" sz="1400" dirty="0" err="1">
                <a:solidFill>
                  <a:srgbClr val="376092"/>
                </a:solidFill>
              </a:rPr>
              <a:t>Riney</a:t>
            </a:r>
            <a:r>
              <a:rPr lang="en-US" sz="1400" dirty="0">
                <a:solidFill>
                  <a:srgbClr val="376092"/>
                </a:solidFill>
              </a:rPr>
              <a:t> segment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 many ways, advertisers have a clearer understanding of the emotional lives of objects than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psychologists and theorists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7" y="3128409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33" y="4252373"/>
            <a:ext cx="5156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Learning Through Play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Children have a </a:t>
            </a:r>
            <a:r>
              <a:rPr lang="en-US" sz="1400" b="1" dirty="0">
                <a:solidFill>
                  <a:srgbClr val="376092"/>
                </a:solidFill>
              </a:rPr>
              <a:t>“close-to-the-object” </a:t>
            </a:r>
            <a:r>
              <a:rPr lang="en-US" sz="1400" dirty="0">
                <a:solidFill>
                  <a:srgbClr val="376092"/>
                </a:solidFill>
              </a:rPr>
              <a:t>approach to learning and development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Confirms our experience of the world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Walt Whitman: "A child went forth everyday/ and the first object he </a:t>
            </a:r>
            <a:r>
              <a:rPr lang="en-US" sz="1400" dirty="0" err="1">
                <a:solidFill>
                  <a:srgbClr val="376092"/>
                </a:solidFill>
              </a:rPr>
              <a:t>look'd</a:t>
            </a:r>
            <a:r>
              <a:rPr lang="en-US" sz="1400" dirty="0">
                <a:solidFill>
                  <a:srgbClr val="376092"/>
                </a:solidFill>
              </a:rPr>
              <a:t> upon, that object 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became."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Play becomes a gateway transition to formal thinking and intellectual development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Should not be seen as inferior, but a fundamental part of “knowing”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“Scientific laboratories were shown to be places  where discoveries are made in a concrete,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ad hoc fashion, and only later recast into canonically accepted formalisms; Nobel laureates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testified that they related to their scientific materials in a tactile and playful manner.”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3" y="3798521"/>
            <a:ext cx="6487583" cy="27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i="1" dirty="0">
                <a:solidFill>
                  <a:srgbClr val="376092"/>
                </a:solidFill>
              </a:rPr>
              <a:t>, 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Objects and the Self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Some objects are experienced as part of the self; we feel at one with our objects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“The diabetic feels at one with his glucometer, as increasingly we feel at one with the glowing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screens of our laptops, [and our smartphones].”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Most objects gain their long-standing intimacy based on how they came into the owner’s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Others are inherently evocative: </a:t>
            </a:r>
            <a:r>
              <a:rPr lang="en-US" sz="1400" b="1" dirty="0">
                <a:solidFill>
                  <a:srgbClr val="376092"/>
                </a:solidFill>
              </a:rPr>
              <a:t>“uncanny”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Sigmund Freud: we experience as uncanny those things that are "known of old yet unfamiliar."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Not frightening, but not quite right; distorted: “a museum mummy becomes an author's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uncanny ‘double.’”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Some remind us of the childhood line between self and other: “a young child believes her stuffed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bunny rabbit can read her mind”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Some relate to transitional moments and thresholds: full of possibility and uncertainty (a mix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fear and excitement)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57" y="4409412"/>
            <a:ext cx="2543138" cy="22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Evocative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Thinking and Experiencing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Evocative objects ground concepts and theory in the everyday experience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There are strong correlations between things and thinking, making and conceptualizing,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doing and reflecting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“We tie a knot and find ourselves in partnership with string in our exploration of space.”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Objects are able to catalyze self-creation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“…a new car becomes a new skin, of how a change of jewelry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can become its own voyage to a new world.”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Objects bring together thought and feeling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“…objects of science are objects of passion.”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Memory and Loss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“For Freud, when we lose a beloved person or object, we begin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 process that, if successful, ends in our finding them again,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within us. It is, in fact, how we grow and develop as people.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b="1" dirty="0">
                <a:solidFill>
                  <a:srgbClr val="376092"/>
                </a:solidFill>
              </a:rPr>
              <a:t>When objects are lost, subjects are found</a:t>
            </a:r>
            <a:r>
              <a:rPr lang="en-US" sz="1400" dirty="0">
                <a:solidFill>
                  <a:srgbClr val="376092"/>
                </a:solidFill>
              </a:rPr>
              <a:t>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does Freud mean by this idea?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084" y="3350454"/>
            <a:ext cx="3005896" cy="30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1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Order and Chaos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“[Painter/designer] </a:t>
            </a:r>
            <a:r>
              <a:rPr lang="en-US" sz="1400" dirty="0" err="1">
                <a:solidFill>
                  <a:srgbClr val="376092"/>
                </a:solidFill>
              </a:rPr>
              <a:t>György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Kepes</a:t>
            </a:r>
            <a:r>
              <a:rPr lang="en-US" sz="1400" dirty="0">
                <a:solidFill>
                  <a:srgbClr val="376092"/>
                </a:solidFill>
              </a:rPr>
              <a:t> thought that people of the twentieth century live in chaotic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environments, are involved in chaotic relationships, and carry chaos at the core of their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consciousness.”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Art’s role is to reduce chaos and impose a sense of order on the environment, thoughts,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and feelings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László</a:t>
            </a:r>
            <a:r>
              <a:rPr lang="en-US" sz="1400" dirty="0">
                <a:solidFill>
                  <a:srgbClr val="376092"/>
                </a:solidFill>
              </a:rPr>
              <a:t> Moholy-Nagy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goal of art is to form a "unified manifestation ... a balance of the social, intellectual,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emotional experience; a synthesis of attitudes and opinions, fears and hopes."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Art helps to reconcile our biological instincts with the artificial rules we have constructed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organize social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does this occur in practical ways?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Moholy-Nagy, "Light Space Modulator"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69" y="6131849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3978025"/>
            <a:ext cx="3494617" cy="26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design experiences II: the "common" object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“Design and Order in Everyday Life”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Field Studies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Visit “normal” subjects’ homes to see how they responded to art objects and design qualities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their environment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What kind of “art” objects did they have in their homes?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How often did they notice such objects?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What went on in their minds when they did respond?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Few people had anything meaningful to say about the subject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</a:t>
            </a:r>
            <a:r>
              <a:rPr lang="en-US" sz="1400" b="1" dirty="0">
                <a:solidFill>
                  <a:srgbClr val="376092"/>
                </a:solidFill>
              </a:rPr>
              <a:t> + Art played an insignificant role in their lives—marginal to their sense of self or well-being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Their objects of strong attachment were largely devoid of aesthetic value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Charged with meaning, personal significance, and integral to the owners’ lives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“…a woman pulled out an old Bible that she cherished as a symbol of family continuity; a man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showed us a desk he had built, a piece of furniture which embodied his ideals of simplicity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economy; one boy showed us his stereo with which he could make "weird sounds" when he was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depressed; while an old woman showed us the razor which her husband, who had been dead 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eighteen years, had shaved with and which she still kept in the medicine cabinet. Finally,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successful lawyer took us to the basement where he unpacked a trombone he used to play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college. He explained that whenever he felt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overwhelmed by his many responsibilities, he took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refuge in the basement to blow on the old trombone.”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5173611"/>
            <a:ext cx="3321050" cy="15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12175</TotalTime>
  <Words>4844</Words>
  <Application>Microsoft Macintosh PowerPoint</Application>
  <PresentationFormat>On-screen Show (4:3)</PresentationFormat>
  <Paragraphs>509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282</cp:revision>
  <dcterms:created xsi:type="dcterms:W3CDTF">2010-04-12T23:12:02Z</dcterms:created>
  <dcterms:modified xsi:type="dcterms:W3CDTF">2024-01-19T18:41:03Z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